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sldIdLst>
    <p:sldId id="256" r:id="rId2"/>
    <p:sldId id="257" r:id="rId3"/>
    <p:sldId id="258" r:id="rId4"/>
    <p:sldId id="280" r:id="rId5"/>
    <p:sldId id="281" r:id="rId6"/>
    <p:sldId id="279" r:id="rId7"/>
    <p:sldId id="288" r:id="rId8"/>
    <p:sldId id="309" r:id="rId9"/>
    <p:sldId id="282" r:id="rId10"/>
    <p:sldId id="286" r:id="rId11"/>
    <p:sldId id="283" r:id="rId12"/>
    <p:sldId id="284" r:id="rId13"/>
    <p:sldId id="277" r:id="rId14"/>
    <p:sldId id="291" r:id="rId15"/>
    <p:sldId id="292" r:id="rId16"/>
    <p:sldId id="293" r:id="rId17"/>
    <p:sldId id="269" r:id="rId18"/>
    <p:sldId id="294" r:id="rId19"/>
    <p:sldId id="295" r:id="rId20"/>
    <p:sldId id="301" r:id="rId21"/>
    <p:sldId id="290" r:id="rId22"/>
    <p:sldId id="302" r:id="rId23"/>
    <p:sldId id="304" r:id="rId24"/>
    <p:sldId id="303" r:id="rId25"/>
    <p:sldId id="308" r:id="rId26"/>
    <p:sldId id="307" r:id="rId27"/>
    <p:sldId id="306" r:id="rId28"/>
    <p:sldId id="305" r:id="rId29"/>
    <p:sldId id="310" r:id="rId30"/>
    <p:sldId id="313" r:id="rId31"/>
    <p:sldId id="315" r:id="rId32"/>
    <p:sldId id="311" r:id="rId33"/>
    <p:sldId id="312" r:id="rId34"/>
    <p:sldId id="314" r:id="rId35"/>
    <p:sldId id="321" r:id="rId36"/>
    <p:sldId id="316" r:id="rId37"/>
    <p:sldId id="317" r:id="rId38"/>
    <p:sldId id="319" r:id="rId39"/>
    <p:sldId id="318" r:id="rId40"/>
    <p:sldId id="320" r:id="rId41"/>
    <p:sldId id="287" r:id="rId4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D8"/>
    <a:srgbClr val="FFFFFF"/>
    <a:srgbClr val="FFCCCC"/>
    <a:srgbClr val="FF0066"/>
    <a:srgbClr val="9D2357"/>
    <a:srgbClr val="EBDFE9"/>
    <a:srgbClr val="DF6F51"/>
    <a:srgbClr val="FF7C80"/>
    <a:srgbClr val="3399FF"/>
    <a:srgbClr val="E3E3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7371" autoAdjust="0"/>
  </p:normalViewPr>
  <p:slideViewPr>
    <p:cSldViewPr snapToGrid="0">
      <p:cViewPr varScale="1">
        <p:scale>
          <a:sx n="78" d="100"/>
          <a:sy n="78" d="100"/>
        </p:scale>
        <p:origin x="18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2CB88-D2D8-48DB-A20C-20216099622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5872F5-6C73-40CC-92B9-0C3D038C88EC}">
      <dgm:prSet phldrT="[Текст]"/>
      <dgm:spPr>
        <a:solidFill>
          <a:srgbClr val="FFCCCC"/>
        </a:solidFill>
      </dgm:spPr>
      <dgm:t>
        <a:bodyPr/>
        <a:lstStyle/>
        <a:p>
          <a:r>
            <a:rPr lang="ru-RU" b="1" smtClean="0">
              <a:solidFill>
                <a:schemeClr val="accent5">
                  <a:lumMod val="75000"/>
                </a:schemeClr>
              </a:solidFill>
            </a:rPr>
            <a:t> Координационный комитет </a:t>
          </a:r>
        </a:p>
        <a:p>
          <a:r>
            <a:rPr lang="ru-RU" b="0" smtClean="0">
              <a:solidFill>
                <a:schemeClr val="accent5">
                  <a:lumMod val="75000"/>
                </a:schemeClr>
              </a:solidFill>
            </a:rPr>
            <a:t>Организует деятельность территориальной аттестационной комиссии Департамента здравоохранения Томской области</a:t>
          </a:r>
          <a:endParaRPr lang="ru-RU" b="0" dirty="0">
            <a:solidFill>
              <a:schemeClr val="accent5">
                <a:lumMod val="75000"/>
              </a:schemeClr>
            </a:solidFill>
          </a:endParaRPr>
        </a:p>
      </dgm:t>
    </dgm:pt>
    <dgm:pt modelId="{C68ABBBB-2F70-490C-9CA1-00999E90A942}" type="parTrans" cxnId="{FAB2F515-5106-40EC-AE16-8580CCCD145D}">
      <dgm:prSet/>
      <dgm:spPr/>
      <dgm:t>
        <a:bodyPr/>
        <a:lstStyle/>
        <a:p>
          <a:endParaRPr lang="ru-RU"/>
        </a:p>
      </dgm:t>
    </dgm:pt>
    <dgm:pt modelId="{3F9CF3B2-BC15-46FD-929E-0EA0D3AAC182}" type="sibTrans" cxnId="{FAB2F515-5106-40EC-AE16-8580CCCD145D}">
      <dgm:prSet/>
      <dgm:spPr/>
      <dgm:t>
        <a:bodyPr/>
        <a:lstStyle/>
        <a:p>
          <a:endParaRPr lang="ru-RU"/>
        </a:p>
      </dgm:t>
    </dgm:pt>
    <dgm:pt modelId="{DC47758D-AFF0-4138-A8A4-A182F9F57FD7}">
      <dgm:prSet phldrT="[Текст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accent5">
                  <a:lumMod val="75000"/>
                </a:schemeClr>
              </a:solidFill>
            </a:rPr>
            <a:t>Экспертные группы</a:t>
          </a:r>
        </a:p>
        <a:p>
          <a:r>
            <a:rPr lang="ru-RU" dirty="0" smtClean="0">
              <a:solidFill>
                <a:schemeClr val="accent5">
                  <a:lumMod val="75000"/>
                </a:schemeClr>
              </a:solidFill>
            </a:rPr>
            <a:t>Проводят аттестацию специалистов  </a:t>
          </a:r>
          <a:endParaRPr lang="ru-RU" dirty="0">
            <a:solidFill>
              <a:schemeClr val="accent5">
                <a:lumMod val="75000"/>
              </a:schemeClr>
            </a:solidFill>
          </a:endParaRPr>
        </a:p>
      </dgm:t>
    </dgm:pt>
    <dgm:pt modelId="{E7C2C764-C8EE-4C2A-A4E0-788265BA15C0}" type="parTrans" cxnId="{1C830041-F77E-4712-B75C-43C9080656B4}">
      <dgm:prSet/>
      <dgm:spPr/>
      <dgm:t>
        <a:bodyPr/>
        <a:lstStyle/>
        <a:p>
          <a:endParaRPr lang="ru-RU"/>
        </a:p>
      </dgm:t>
    </dgm:pt>
    <dgm:pt modelId="{81116BC4-6418-4482-A5FE-ABA934E7E553}" type="sibTrans" cxnId="{1C830041-F77E-4712-B75C-43C9080656B4}">
      <dgm:prSet/>
      <dgm:spPr/>
      <dgm:t>
        <a:bodyPr/>
        <a:lstStyle/>
        <a:p>
          <a:endParaRPr lang="ru-RU"/>
        </a:p>
      </dgm:t>
    </dgm:pt>
    <dgm:pt modelId="{66AE5F0C-06E8-4146-9219-6CF63A1A6326}" type="pres">
      <dgm:prSet presAssocID="{6662CB88-D2D8-48DB-A20C-20216099622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5FDE4A-E2C8-4675-BEE3-5BCB163A5F84}" type="pres">
      <dgm:prSet presAssocID="{6662CB88-D2D8-48DB-A20C-202160996227}" presName="dummyMaxCanvas" presStyleCnt="0">
        <dgm:presLayoutVars/>
      </dgm:prSet>
      <dgm:spPr/>
    </dgm:pt>
    <dgm:pt modelId="{7C70EFF6-7301-473C-B053-D86B3F320A4D}" type="pres">
      <dgm:prSet presAssocID="{6662CB88-D2D8-48DB-A20C-202160996227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D45B12-488E-45C5-AFA3-8D0B20AFABC8}" type="pres">
      <dgm:prSet presAssocID="{6662CB88-D2D8-48DB-A20C-202160996227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2B9F26-1216-43EC-9F45-7C23281849D0}" type="pres">
      <dgm:prSet presAssocID="{6662CB88-D2D8-48DB-A20C-202160996227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88D94E-5FBD-4575-84A2-C4B1ECEFD4B7}" type="pres">
      <dgm:prSet presAssocID="{6662CB88-D2D8-48DB-A20C-202160996227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795450-4E56-4C0B-A10A-A1731593242A}" type="pres">
      <dgm:prSet presAssocID="{6662CB88-D2D8-48DB-A20C-202160996227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F5C205-5137-4AC1-886F-C56EC5B9DCD4}" type="presOf" srcId="{FC5872F5-6C73-40CC-92B9-0C3D038C88EC}" destId="{1B88D94E-5FBD-4575-84A2-C4B1ECEFD4B7}" srcOrd="1" destOrd="0" presId="urn:microsoft.com/office/officeart/2005/8/layout/vProcess5"/>
    <dgm:cxn modelId="{7EBDE5C5-B63C-479B-B847-192085C99F8F}" type="presOf" srcId="{3F9CF3B2-BC15-46FD-929E-0EA0D3AAC182}" destId="{442B9F26-1216-43EC-9F45-7C23281849D0}" srcOrd="0" destOrd="0" presId="urn:microsoft.com/office/officeart/2005/8/layout/vProcess5"/>
    <dgm:cxn modelId="{6519C65B-4094-4302-8EE6-42F686AC3477}" type="presOf" srcId="{6662CB88-D2D8-48DB-A20C-202160996227}" destId="{66AE5F0C-06E8-4146-9219-6CF63A1A6326}" srcOrd="0" destOrd="0" presId="urn:microsoft.com/office/officeart/2005/8/layout/vProcess5"/>
    <dgm:cxn modelId="{8D291E6E-628C-4044-B6C3-7134DF6B3A51}" type="presOf" srcId="{DC47758D-AFF0-4138-A8A4-A182F9F57FD7}" destId="{BCD45B12-488E-45C5-AFA3-8D0B20AFABC8}" srcOrd="0" destOrd="0" presId="urn:microsoft.com/office/officeart/2005/8/layout/vProcess5"/>
    <dgm:cxn modelId="{FAB2F515-5106-40EC-AE16-8580CCCD145D}" srcId="{6662CB88-D2D8-48DB-A20C-202160996227}" destId="{FC5872F5-6C73-40CC-92B9-0C3D038C88EC}" srcOrd="0" destOrd="0" parTransId="{C68ABBBB-2F70-490C-9CA1-00999E90A942}" sibTransId="{3F9CF3B2-BC15-46FD-929E-0EA0D3AAC182}"/>
    <dgm:cxn modelId="{1C830041-F77E-4712-B75C-43C9080656B4}" srcId="{6662CB88-D2D8-48DB-A20C-202160996227}" destId="{DC47758D-AFF0-4138-A8A4-A182F9F57FD7}" srcOrd="1" destOrd="0" parTransId="{E7C2C764-C8EE-4C2A-A4E0-788265BA15C0}" sibTransId="{81116BC4-6418-4482-A5FE-ABA934E7E553}"/>
    <dgm:cxn modelId="{568871FB-A701-42A8-84A1-504D0996A7E2}" type="presOf" srcId="{FC5872F5-6C73-40CC-92B9-0C3D038C88EC}" destId="{7C70EFF6-7301-473C-B053-D86B3F320A4D}" srcOrd="0" destOrd="0" presId="urn:microsoft.com/office/officeart/2005/8/layout/vProcess5"/>
    <dgm:cxn modelId="{AB5CBAA7-D1DE-458C-9E14-98187280E812}" type="presOf" srcId="{DC47758D-AFF0-4138-A8A4-A182F9F57FD7}" destId="{D7795450-4E56-4C0B-A10A-A1731593242A}" srcOrd="1" destOrd="0" presId="urn:microsoft.com/office/officeart/2005/8/layout/vProcess5"/>
    <dgm:cxn modelId="{F4DCDE66-0C36-46A3-960D-ED153882A9BB}" type="presParOf" srcId="{66AE5F0C-06E8-4146-9219-6CF63A1A6326}" destId="{4A5FDE4A-E2C8-4675-BEE3-5BCB163A5F84}" srcOrd="0" destOrd="0" presId="urn:microsoft.com/office/officeart/2005/8/layout/vProcess5"/>
    <dgm:cxn modelId="{512D48F6-A398-44FF-ACF0-9615378A5FA6}" type="presParOf" srcId="{66AE5F0C-06E8-4146-9219-6CF63A1A6326}" destId="{7C70EFF6-7301-473C-B053-D86B3F320A4D}" srcOrd="1" destOrd="0" presId="urn:microsoft.com/office/officeart/2005/8/layout/vProcess5"/>
    <dgm:cxn modelId="{6C75146D-1BE1-4697-8F00-8D42AC1BF769}" type="presParOf" srcId="{66AE5F0C-06E8-4146-9219-6CF63A1A6326}" destId="{BCD45B12-488E-45C5-AFA3-8D0B20AFABC8}" srcOrd="2" destOrd="0" presId="urn:microsoft.com/office/officeart/2005/8/layout/vProcess5"/>
    <dgm:cxn modelId="{2DFF1885-C855-4118-8A5C-83DEB525AEC5}" type="presParOf" srcId="{66AE5F0C-06E8-4146-9219-6CF63A1A6326}" destId="{442B9F26-1216-43EC-9F45-7C23281849D0}" srcOrd="3" destOrd="0" presId="urn:microsoft.com/office/officeart/2005/8/layout/vProcess5"/>
    <dgm:cxn modelId="{298E9261-BE6A-483A-B77F-2A249A9424F6}" type="presParOf" srcId="{66AE5F0C-06E8-4146-9219-6CF63A1A6326}" destId="{1B88D94E-5FBD-4575-84A2-C4B1ECEFD4B7}" srcOrd="4" destOrd="0" presId="urn:microsoft.com/office/officeart/2005/8/layout/vProcess5"/>
    <dgm:cxn modelId="{6CA1E4C5-53F6-426F-91A7-A2ACD778E210}" type="presParOf" srcId="{66AE5F0C-06E8-4146-9219-6CF63A1A6326}" destId="{D7795450-4E56-4C0B-A10A-A1731593242A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4BBF82-9036-4172-B225-371ECF33A57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12EE51-1719-47E6-9B0F-1A4FCD495AD5}">
      <dgm:prSet phldrT="[Текст]" custT="1"/>
      <dgm:spPr>
        <a:solidFill>
          <a:srgbClr val="FFCCCC"/>
        </a:solidFill>
      </dgm:spPr>
      <dgm:t>
        <a:bodyPr/>
        <a:lstStyle/>
        <a:p>
          <a:pPr algn="l">
            <a:spcAft>
              <a:spcPts val="0"/>
            </a:spcAft>
          </a:pPr>
          <a:endParaRPr lang="ru-RU" sz="1900" b="1" dirty="0" smtClean="0">
            <a:solidFill>
              <a:schemeClr val="accent5">
                <a:lumMod val="75000"/>
              </a:schemeClr>
            </a:solidFill>
          </a:endParaRPr>
        </a:p>
        <a:p>
          <a:pPr algn="ctr">
            <a:spcAft>
              <a:spcPts val="0"/>
            </a:spcAft>
          </a:pPr>
          <a:r>
            <a:rPr lang="ru-RU" sz="2200" b="1" dirty="0" smtClean="0">
              <a:solidFill>
                <a:schemeClr val="accent5">
                  <a:lumMod val="75000"/>
                </a:schemeClr>
              </a:solidFill>
            </a:rPr>
            <a:t>Председатель координационного комитета  - председатель территориальной аттестационной комиссии: </a:t>
          </a:r>
        </a:p>
        <a:p>
          <a:pPr algn="ctr">
            <a:spcAft>
              <a:spcPts val="0"/>
            </a:spcAft>
          </a:pPr>
          <a:r>
            <a:rPr lang="ru-RU" sz="2200" dirty="0" err="1" smtClean="0">
              <a:solidFill>
                <a:schemeClr val="accent5">
                  <a:lumMod val="75000"/>
                </a:schemeClr>
              </a:solidFill>
            </a:rPr>
            <a:t>Фидаров</a:t>
          </a:r>
          <a:r>
            <a:rPr lang="ru-RU" sz="2200" dirty="0" smtClean="0">
              <a:solidFill>
                <a:schemeClr val="accent5">
                  <a:lumMod val="75000"/>
                </a:schemeClr>
              </a:solidFill>
            </a:rPr>
            <a:t> Р.О. – начальник Департамента здравоохранения Томской области</a:t>
          </a:r>
        </a:p>
        <a:p>
          <a:pPr algn="l">
            <a:spcAft>
              <a:spcPct val="35000"/>
            </a:spcAft>
          </a:pPr>
          <a:endParaRPr lang="ru-RU" sz="1800" dirty="0"/>
        </a:p>
      </dgm:t>
    </dgm:pt>
    <dgm:pt modelId="{246FF5F5-87D7-418B-882B-831DBE1D7088}" type="parTrans" cxnId="{C35B8B2A-4576-44BC-9002-F4CF88D180DD}">
      <dgm:prSet/>
      <dgm:spPr/>
      <dgm:t>
        <a:bodyPr/>
        <a:lstStyle/>
        <a:p>
          <a:endParaRPr lang="ru-RU"/>
        </a:p>
      </dgm:t>
    </dgm:pt>
    <dgm:pt modelId="{83C702F2-C7FC-4A3B-9C97-2F4403B4AAE0}" type="sibTrans" cxnId="{C35B8B2A-4576-44BC-9002-F4CF88D180DD}">
      <dgm:prSet/>
      <dgm:spPr/>
      <dgm:t>
        <a:bodyPr/>
        <a:lstStyle/>
        <a:p>
          <a:endParaRPr lang="ru-RU"/>
        </a:p>
      </dgm:t>
    </dgm:pt>
    <dgm:pt modelId="{3C328999-31C6-4E93-9D3E-E02E19722E92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b="1" dirty="0" smtClean="0">
              <a:solidFill>
                <a:schemeClr val="accent5">
                  <a:lumMod val="75000"/>
                </a:schemeClr>
              </a:solidFill>
            </a:rPr>
            <a:t>Заместитель председателя координационного комитета: </a:t>
          </a:r>
        </a:p>
        <a:p>
          <a:pPr algn="ctr">
            <a:lnSpc>
              <a:spcPct val="100000"/>
            </a:lnSpc>
            <a:spcAft>
              <a:spcPts val="600"/>
            </a:spcAft>
          </a:pPr>
          <a:r>
            <a:rPr lang="ru-RU" sz="2200" dirty="0" smtClean="0">
              <a:solidFill>
                <a:schemeClr val="accent5">
                  <a:lumMod val="75000"/>
                </a:schemeClr>
              </a:solidFill>
            </a:rPr>
            <a:t>Сергеев А.В. – председатель комитета организационно-кадровой работы Департамента здравоохранения Томской области</a:t>
          </a:r>
          <a:endParaRPr lang="ru-RU" sz="2200" dirty="0">
            <a:solidFill>
              <a:schemeClr val="accent5">
                <a:lumMod val="75000"/>
              </a:schemeClr>
            </a:solidFill>
          </a:endParaRPr>
        </a:p>
      </dgm:t>
    </dgm:pt>
    <dgm:pt modelId="{D74CB067-C90B-404A-A68C-0B20C2247ACC}" type="parTrans" cxnId="{D999041D-29B1-4357-B7AF-B16E74B2E1EB}">
      <dgm:prSet/>
      <dgm:spPr/>
      <dgm:t>
        <a:bodyPr/>
        <a:lstStyle/>
        <a:p>
          <a:endParaRPr lang="ru-RU"/>
        </a:p>
      </dgm:t>
    </dgm:pt>
    <dgm:pt modelId="{3376661D-3652-4965-9A6A-21361BC328A0}" type="sibTrans" cxnId="{D999041D-29B1-4357-B7AF-B16E74B2E1EB}">
      <dgm:prSet/>
      <dgm:spPr/>
      <dgm:t>
        <a:bodyPr/>
        <a:lstStyle/>
        <a:p>
          <a:endParaRPr lang="ru-RU"/>
        </a:p>
      </dgm:t>
    </dgm:pt>
    <dgm:pt modelId="{9B574888-8D81-4EF9-B20F-D022B947D45A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b="1" dirty="0" smtClean="0">
              <a:solidFill>
                <a:schemeClr val="accent5">
                  <a:lumMod val="75000"/>
                </a:schemeClr>
              </a:solidFill>
            </a:rPr>
            <a:t>Ответственный секретарь координационного комитета – ответственный секретарь территориальной аттестационной комиссии: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r>
            <a:rPr lang="ru-RU" sz="2200" dirty="0" smtClean="0">
              <a:solidFill>
                <a:schemeClr val="accent5">
                  <a:lumMod val="75000"/>
                </a:schemeClr>
              </a:solidFill>
            </a:rPr>
            <a:t> Заворина В.Ф. – главный специалист отдела кадровой политики Департамента здравоохранения Томской области</a:t>
          </a:r>
          <a:endParaRPr lang="ru-RU" sz="2200" dirty="0">
            <a:solidFill>
              <a:schemeClr val="accent5">
                <a:lumMod val="75000"/>
              </a:schemeClr>
            </a:solidFill>
          </a:endParaRPr>
        </a:p>
      </dgm:t>
    </dgm:pt>
    <dgm:pt modelId="{6F41016B-80A4-4A66-BFD6-1F9B9302AE7C}" type="parTrans" cxnId="{2FFBE892-FDB5-47C9-AE09-1196CD5124F7}">
      <dgm:prSet/>
      <dgm:spPr/>
      <dgm:t>
        <a:bodyPr/>
        <a:lstStyle/>
        <a:p>
          <a:endParaRPr lang="ru-RU"/>
        </a:p>
      </dgm:t>
    </dgm:pt>
    <dgm:pt modelId="{F802C08B-2534-464F-ABB1-BCB7D04C904A}" type="sibTrans" cxnId="{2FFBE892-FDB5-47C9-AE09-1196CD5124F7}">
      <dgm:prSet/>
      <dgm:spPr/>
      <dgm:t>
        <a:bodyPr/>
        <a:lstStyle/>
        <a:p>
          <a:endParaRPr lang="ru-RU"/>
        </a:p>
      </dgm:t>
    </dgm:pt>
    <dgm:pt modelId="{12C79E6F-C540-4BCE-AF08-F812FCF9A92D}" type="pres">
      <dgm:prSet presAssocID="{2E4BBF82-9036-4172-B225-371ECF33A57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5512D0-8C59-4B09-9D35-9F375790744B}" type="pres">
      <dgm:prSet presAssocID="{2E4BBF82-9036-4172-B225-371ECF33A574}" presName="dummyMaxCanvas" presStyleCnt="0">
        <dgm:presLayoutVars/>
      </dgm:prSet>
      <dgm:spPr/>
    </dgm:pt>
    <dgm:pt modelId="{3DFFE704-DD04-4F18-B73C-B0BC67128770}" type="pres">
      <dgm:prSet presAssocID="{2E4BBF82-9036-4172-B225-371ECF33A574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029097-1C7B-4184-9650-0F008BD9C1A7}" type="pres">
      <dgm:prSet presAssocID="{2E4BBF82-9036-4172-B225-371ECF33A574}" presName="ThreeNodes_2" presStyleLbl="node1" presStyleIdx="1" presStyleCnt="3" custScaleX="100538" custScaleY="110728" custLinFactNeighborX="101" custLinFactNeighborY="-68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EDCAF5-B624-4BDE-9F62-FAAE7392AA73}" type="pres">
      <dgm:prSet presAssocID="{2E4BBF82-9036-4172-B225-371ECF33A574}" presName="ThreeNodes_3" presStyleLbl="node1" presStyleIdx="2" presStyleCnt="3" custScaleY="121536" custLinFactNeighborX="0" custLinFactNeighborY="2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7DBCED-01AF-412F-9304-D37459DCA83C}" type="pres">
      <dgm:prSet presAssocID="{2E4BBF82-9036-4172-B225-371ECF33A57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ACA6C2-908A-4AE1-AB3A-C9EFE4332DA9}" type="pres">
      <dgm:prSet presAssocID="{2E4BBF82-9036-4172-B225-371ECF33A57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1A155D-26E9-423A-9BB8-FD6791F31E7D}" type="pres">
      <dgm:prSet presAssocID="{2E4BBF82-9036-4172-B225-371ECF33A57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E0173-1FA8-410E-ADB4-5AB887305740}" type="pres">
      <dgm:prSet presAssocID="{2E4BBF82-9036-4172-B225-371ECF33A57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EA25D7-0C0E-4938-8210-53C7C772A8F1}" type="pres">
      <dgm:prSet presAssocID="{2E4BBF82-9036-4172-B225-371ECF33A57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9EBD99-0DAC-48DD-AFAA-C120E019D504}" type="presOf" srcId="{9B574888-8D81-4EF9-B20F-D022B947D45A}" destId="{85EDCAF5-B624-4BDE-9F62-FAAE7392AA73}" srcOrd="0" destOrd="0" presId="urn:microsoft.com/office/officeart/2005/8/layout/vProcess5"/>
    <dgm:cxn modelId="{0630DC82-A591-4774-A2C9-F2619E42902D}" type="presOf" srcId="{9B574888-8D81-4EF9-B20F-D022B947D45A}" destId="{9BEA25D7-0C0E-4938-8210-53C7C772A8F1}" srcOrd="1" destOrd="0" presId="urn:microsoft.com/office/officeart/2005/8/layout/vProcess5"/>
    <dgm:cxn modelId="{DF9305DC-A605-4F65-A9FD-000962063426}" type="presOf" srcId="{3376661D-3652-4965-9A6A-21361BC328A0}" destId="{C4ACA6C2-908A-4AE1-AB3A-C9EFE4332DA9}" srcOrd="0" destOrd="0" presId="urn:microsoft.com/office/officeart/2005/8/layout/vProcess5"/>
    <dgm:cxn modelId="{27ED1297-C919-4C84-B9A1-F6527F7CEB98}" type="presOf" srcId="{3C328999-31C6-4E93-9D3E-E02E19722E92}" destId="{31029097-1C7B-4184-9650-0F008BD9C1A7}" srcOrd="0" destOrd="0" presId="urn:microsoft.com/office/officeart/2005/8/layout/vProcess5"/>
    <dgm:cxn modelId="{C35B8B2A-4576-44BC-9002-F4CF88D180DD}" srcId="{2E4BBF82-9036-4172-B225-371ECF33A574}" destId="{E012EE51-1719-47E6-9B0F-1A4FCD495AD5}" srcOrd="0" destOrd="0" parTransId="{246FF5F5-87D7-418B-882B-831DBE1D7088}" sibTransId="{83C702F2-C7FC-4A3B-9C97-2F4403B4AAE0}"/>
    <dgm:cxn modelId="{79F3E451-C522-49F7-89F4-F74511CE4EDD}" type="presOf" srcId="{E012EE51-1719-47E6-9B0F-1A4FCD495AD5}" destId="{3DFFE704-DD04-4F18-B73C-B0BC67128770}" srcOrd="0" destOrd="0" presId="urn:microsoft.com/office/officeart/2005/8/layout/vProcess5"/>
    <dgm:cxn modelId="{95949FDD-2492-441E-A53E-0411F421E4B1}" type="presOf" srcId="{E012EE51-1719-47E6-9B0F-1A4FCD495AD5}" destId="{7C1A155D-26E9-423A-9BB8-FD6791F31E7D}" srcOrd="1" destOrd="0" presId="urn:microsoft.com/office/officeart/2005/8/layout/vProcess5"/>
    <dgm:cxn modelId="{F1C80B52-9365-43C8-AEE7-C26F4324A3CA}" type="presOf" srcId="{3C328999-31C6-4E93-9D3E-E02E19722E92}" destId="{3AEE0173-1FA8-410E-ADB4-5AB887305740}" srcOrd="1" destOrd="0" presId="urn:microsoft.com/office/officeart/2005/8/layout/vProcess5"/>
    <dgm:cxn modelId="{9631949C-6C00-4F93-B681-EB2A92E527AE}" type="presOf" srcId="{83C702F2-C7FC-4A3B-9C97-2F4403B4AAE0}" destId="{807DBCED-01AF-412F-9304-D37459DCA83C}" srcOrd="0" destOrd="0" presId="urn:microsoft.com/office/officeart/2005/8/layout/vProcess5"/>
    <dgm:cxn modelId="{2FFBE892-FDB5-47C9-AE09-1196CD5124F7}" srcId="{2E4BBF82-9036-4172-B225-371ECF33A574}" destId="{9B574888-8D81-4EF9-B20F-D022B947D45A}" srcOrd="2" destOrd="0" parTransId="{6F41016B-80A4-4A66-BFD6-1F9B9302AE7C}" sibTransId="{F802C08B-2534-464F-ABB1-BCB7D04C904A}"/>
    <dgm:cxn modelId="{DD561AFF-9CA3-4472-A766-0B3C1E0B7949}" type="presOf" srcId="{2E4BBF82-9036-4172-B225-371ECF33A574}" destId="{12C79E6F-C540-4BCE-AF08-F812FCF9A92D}" srcOrd="0" destOrd="0" presId="urn:microsoft.com/office/officeart/2005/8/layout/vProcess5"/>
    <dgm:cxn modelId="{D999041D-29B1-4357-B7AF-B16E74B2E1EB}" srcId="{2E4BBF82-9036-4172-B225-371ECF33A574}" destId="{3C328999-31C6-4E93-9D3E-E02E19722E92}" srcOrd="1" destOrd="0" parTransId="{D74CB067-C90B-404A-A68C-0B20C2247ACC}" sibTransId="{3376661D-3652-4965-9A6A-21361BC328A0}"/>
    <dgm:cxn modelId="{E75B8DDF-2DFE-44E3-9941-5941E32293DE}" type="presParOf" srcId="{12C79E6F-C540-4BCE-AF08-F812FCF9A92D}" destId="{415512D0-8C59-4B09-9D35-9F375790744B}" srcOrd="0" destOrd="0" presId="urn:microsoft.com/office/officeart/2005/8/layout/vProcess5"/>
    <dgm:cxn modelId="{6D4FA8B0-D743-4EC2-9D18-0EC72EFAAB97}" type="presParOf" srcId="{12C79E6F-C540-4BCE-AF08-F812FCF9A92D}" destId="{3DFFE704-DD04-4F18-B73C-B0BC67128770}" srcOrd="1" destOrd="0" presId="urn:microsoft.com/office/officeart/2005/8/layout/vProcess5"/>
    <dgm:cxn modelId="{AC7D704F-7ACC-490A-98A8-8C67279DBC44}" type="presParOf" srcId="{12C79E6F-C540-4BCE-AF08-F812FCF9A92D}" destId="{31029097-1C7B-4184-9650-0F008BD9C1A7}" srcOrd="2" destOrd="0" presId="urn:microsoft.com/office/officeart/2005/8/layout/vProcess5"/>
    <dgm:cxn modelId="{C567B571-7885-44D4-AABD-9FC4E960C8DB}" type="presParOf" srcId="{12C79E6F-C540-4BCE-AF08-F812FCF9A92D}" destId="{85EDCAF5-B624-4BDE-9F62-FAAE7392AA73}" srcOrd="3" destOrd="0" presId="urn:microsoft.com/office/officeart/2005/8/layout/vProcess5"/>
    <dgm:cxn modelId="{767997D6-E9A7-41F5-8AE7-E5E68ADCCF30}" type="presParOf" srcId="{12C79E6F-C540-4BCE-AF08-F812FCF9A92D}" destId="{807DBCED-01AF-412F-9304-D37459DCA83C}" srcOrd="4" destOrd="0" presId="urn:microsoft.com/office/officeart/2005/8/layout/vProcess5"/>
    <dgm:cxn modelId="{023E4836-1078-479D-8F36-6A40D5924578}" type="presParOf" srcId="{12C79E6F-C540-4BCE-AF08-F812FCF9A92D}" destId="{C4ACA6C2-908A-4AE1-AB3A-C9EFE4332DA9}" srcOrd="5" destOrd="0" presId="urn:microsoft.com/office/officeart/2005/8/layout/vProcess5"/>
    <dgm:cxn modelId="{E8A78E7E-E211-4003-8C1F-ABD8289A1B0B}" type="presParOf" srcId="{12C79E6F-C540-4BCE-AF08-F812FCF9A92D}" destId="{7C1A155D-26E9-423A-9BB8-FD6791F31E7D}" srcOrd="6" destOrd="0" presId="urn:microsoft.com/office/officeart/2005/8/layout/vProcess5"/>
    <dgm:cxn modelId="{08F3B31D-15AD-4D44-BF1D-769A7ACDC425}" type="presParOf" srcId="{12C79E6F-C540-4BCE-AF08-F812FCF9A92D}" destId="{3AEE0173-1FA8-410E-ADB4-5AB887305740}" srcOrd="7" destOrd="0" presId="urn:microsoft.com/office/officeart/2005/8/layout/vProcess5"/>
    <dgm:cxn modelId="{934B386F-0408-4835-AE80-357622EC3E8B}" type="presParOf" srcId="{12C79E6F-C540-4BCE-AF08-F812FCF9A92D}" destId="{9BEA25D7-0C0E-4938-8210-53C7C772A8F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B0C2B4-6495-405F-B783-A6C6A13B13D1}" type="doc">
      <dgm:prSet loTypeId="urn:microsoft.com/office/officeart/2005/8/layout/hProcess11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1A1C7FF5-0C6C-4D50-9D98-62E9A5D39180}">
      <dgm:prSet custT="1"/>
      <dgm:spPr>
        <a:solidFill>
          <a:srgbClr val="EBDFE9"/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accent1">
                  <a:lumMod val="75000"/>
                </a:schemeClr>
              </a:solidFill>
            </a:rPr>
            <a:t>Специалисты, изъявившие желание пройти аттестацию для получения квалификационной категории, предоставляют документы в аттестационную </a:t>
          </a:r>
          <a:r>
            <a:rPr lang="ru-RU" sz="1600" b="1" dirty="0" smtClean="0">
              <a:solidFill>
                <a:schemeClr val="accent1">
                  <a:lumMod val="75000"/>
                </a:schemeClr>
              </a:solidFill>
            </a:rPr>
            <a:t>комиссию </a:t>
          </a:r>
          <a:r>
            <a:rPr lang="ru-RU" sz="1600" b="1" dirty="0" smtClean="0">
              <a:solidFill>
                <a:schemeClr val="accent1">
                  <a:lumMod val="75000"/>
                </a:schemeClr>
              </a:solidFill>
            </a:rPr>
            <a:t>(п.36 </a:t>
          </a:r>
          <a:r>
            <a:rPr lang="ru-RU" sz="1600" b="1" dirty="0" smtClean="0">
              <a:solidFill>
                <a:schemeClr val="accent1">
                  <a:lumMod val="75000"/>
                </a:schemeClr>
              </a:solidFill>
            </a:rPr>
            <a:t>приказа </a:t>
          </a:r>
          <a:r>
            <a:rPr lang="ru-RU" sz="1600" b="1" dirty="0" smtClean="0">
              <a:solidFill>
                <a:schemeClr val="accent1">
                  <a:lumMod val="75000"/>
                </a:schemeClr>
              </a:solidFill>
            </a:rPr>
            <a:t>МЗ РФ от 31.08.2023 №458н)</a:t>
          </a:r>
          <a:endParaRPr lang="ru-RU" sz="1600" b="1" dirty="0">
            <a:solidFill>
              <a:schemeClr val="accent1">
                <a:lumMod val="75000"/>
              </a:schemeClr>
            </a:solidFill>
          </a:endParaRPr>
        </a:p>
      </dgm:t>
    </dgm:pt>
    <dgm:pt modelId="{5C1D5A3F-476C-4E0A-8FB1-A1A294FAD0B4}" type="parTrans" cxnId="{E88B45C5-185E-42AB-A81A-362CC28A1538}">
      <dgm:prSet/>
      <dgm:spPr/>
      <dgm:t>
        <a:bodyPr/>
        <a:lstStyle/>
        <a:p>
          <a:endParaRPr lang="ru-RU"/>
        </a:p>
      </dgm:t>
    </dgm:pt>
    <dgm:pt modelId="{319C4477-B1F3-4F6C-B3D4-1F8E74239372}" type="sibTrans" cxnId="{E88B45C5-185E-42AB-A81A-362CC28A1538}">
      <dgm:prSet/>
      <dgm:spPr/>
      <dgm:t>
        <a:bodyPr/>
        <a:lstStyle/>
        <a:p>
          <a:endParaRPr lang="ru-RU"/>
        </a:p>
      </dgm:t>
    </dgm:pt>
    <dgm:pt modelId="{669E9E60-AF33-4572-9650-88EEA4CA78FC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500" b="1" dirty="0" smtClean="0">
              <a:solidFill>
                <a:schemeClr val="accent1">
                  <a:lumMod val="75000"/>
                </a:schemeClr>
              </a:solidFill>
            </a:rPr>
            <a:t>Специалист, имеющий присвоенную категорию, предоставляет документы в адрес аттестационной комиссии не позднее 91 рабочего дня до окончания ее срока </a:t>
          </a:r>
          <a:r>
            <a:rPr lang="ru-RU" sz="1500" b="1" dirty="0" smtClean="0">
              <a:solidFill>
                <a:schemeClr val="accent1">
                  <a:lumMod val="75000"/>
                </a:schemeClr>
              </a:solidFill>
            </a:rPr>
            <a:t>действия                                </a:t>
          </a:r>
          <a:r>
            <a:rPr lang="ru-RU" sz="1500" b="1" dirty="0" smtClean="0">
              <a:solidFill>
                <a:schemeClr val="accent1">
                  <a:lumMod val="75000"/>
                </a:schemeClr>
              </a:solidFill>
            </a:rPr>
            <a:t>(</a:t>
          </a:r>
          <a:r>
            <a:rPr lang="ru-RU" sz="1500" b="1" dirty="0" smtClean="0">
              <a:solidFill>
                <a:schemeClr val="accent1">
                  <a:lumMod val="75000"/>
                </a:schemeClr>
              </a:solidFill>
            </a:rPr>
            <a:t>п.37 приказа </a:t>
          </a:r>
          <a:r>
            <a:rPr lang="ru-RU" sz="1500" b="1" dirty="0" smtClean="0">
              <a:solidFill>
                <a:schemeClr val="accent1">
                  <a:lumMod val="75000"/>
                </a:schemeClr>
              </a:solidFill>
            </a:rPr>
            <a:t>МЗ РФ от 31.08.2023 №458н</a:t>
          </a:r>
          <a:r>
            <a:rPr lang="ru-RU" sz="1600" b="1" dirty="0" smtClean="0">
              <a:solidFill>
                <a:schemeClr val="accent1">
                  <a:lumMod val="75000"/>
                </a:schemeClr>
              </a:solidFill>
            </a:rPr>
            <a:t>)</a:t>
          </a:r>
          <a:endParaRPr lang="ru-RU" sz="1600" b="1" dirty="0">
            <a:solidFill>
              <a:schemeClr val="accent1">
                <a:lumMod val="75000"/>
              </a:schemeClr>
            </a:solidFill>
          </a:endParaRPr>
        </a:p>
      </dgm:t>
    </dgm:pt>
    <dgm:pt modelId="{C65A3C08-B84A-4403-8D8C-E36878048A6E}" type="parTrans" cxnId="{0439B122-294A-46B0-8572-77CE3DE2279D}">
      <dgm:prSet/>
      <dgm:spPr/>
      <dgm:t>
        <a:bodyPr/>
        <a:lstStyle/>
        <a:p>
          <a:endParaRPr lang="ru-RU"/>
        </a:p>
      </dgm:t>
    </dgm:pt>
    <dgm:pt modelId="{A15F67D2-4876-4452-9505-13E6BD7E346E}" type="sibTrans" cxnId="{0439B122-294A-46B0-8572-77CE3DE2279D}">
      <dgm:prSet/>
      <dgm:spPr/>
      <dgm:t>
        <a:bodyPr/>
        <a:lstStyle/>
        <a:p>
          <a:endParaRPr lang="ru-RU"/>
        </a:p>
      </dgm:t>
    </dgm:pt>
    <dgm:pt modelId="{771321E9-A0DD-447B-9409-76EDBBBFC0B2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accent1">
                  <a:lumMod val="75000"/>
                </a:schemeClr>
              </a:solidFill>
            </a:rPr>
            <a:t>В случае непредставления  документов специалистом либо его представителем по уважительной причине в указанный срок аттестация может быть проведена позднее даты окончания срока действия имеющейся квалификационной категории </a:t>
          </a:r>
          <a:r>
            <a:rPr lang="ru-RU" sz="1600" b="1" dirty="0" smtClean="0">
              <a:solidFill>
                <a:schemeClr val="accent1">
                  <a:lumMod val="75000"/>
                </a:schemeClr>
              </a:solidFill>
            </a:rPr>
            <a:t>                     (п.37 приказа </a:t>
          </a:r>
          <a:r>
            <a:rPr lang="ru-RU" sz="1600" b="1" dirty="0" smtClean="0">
              <a:solidFill>
                <a:schemeClr val="accent1">
                  <a:lumMod val="75000"/>
                </a:schemeClr>
              </a:solidFill>
            </a:rPr>
            <a:t>МЗ РФ от 31.08.2023 №458н)</a:t>
          </a:r>
          <a:endParaRPr lang="ru-RU" sz="1600" b="1" dirty="0">
            <a:solidFill>
              <a:schemeClr val="accent1">
                <a:lumMod val="75000"/>
              </a:schemeClr>
            </a:solidFill>
          </a:endParaRPr>
        </a:p>
      </dgm:t>
    </dgm:pt>
    <dgm:pt modelId="{E699B93F-6E72-404A-88D2-4DA78A88FCF9}" type="parTrans" cxnId="{74BED873-84EE-4D7C-AE42-22C2235D2120}">
      <dgm:prSet/>
      <dgm:spPr/>
      <dgm:t>
        <a:bodyPr/>
        <a:lstStyle/>
        <a:p>
          <a:endParaRPr lang="ru-RU"/>
        </a:p>
      </dgm:t>
    </dgm:pt>
    <dgm:pt modelId="{28E653CF-0DBA-40F9-B8CF-47CB3219EE33}" type="sibTrans" cxnId="{74BED873-84EE-4D7C-AE42-22C2235D2120}">
      <dgm:prSet/>
      <dgm:spPr/>
      <dgm:t>
        <a:bodyPr/>
        <a:lstStyle/>
        <a:p>
          <a:endParaRPr lang="ru-RU"/>
        </a:p>
      </dgm:t>
    </dgm:pt>
    <dgm:pt modelId="{991C2356-530E-4F47-B024-D43C2A30BCD1}" type="pres">
      <dgm:prSet presAssocID="{C8B0C2B4-6495-405F-B783-A6C6A13B13D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82CEBD-1FFA-4269-85C8-726624D86763}" type="pres">
      <dgm:prSet presAssocID="{C8B0C2B4-6495-405F-B783-A6C6A13B13D1}" presName="arrow" presStyleLbl="bgShp" presStyleIdx="0" presStyleCnt="1"/>
      <dgm:spPr/>
    </dgm:pt>
    <dgm:pt modelId="{3EC86CB4-B8F5-4072-ADC6-C023627F9E78}" type="pres">
      <dgm:prSet presAssocID="{C8B0C2B4-6495-405F-B783-A6C6A13B13D1}" presName="points" presStyleCnt="0"/>
      <dgm:spPr/>
    </dgm:pt>
    <dgm:pt modelId="{B76CD47B-220D-4872-81A7-83990788E1BF}" type="pres">
      <dgm:prSet presAssocID="{1A1C7FF5-0C6C-4D50-9D98-62E9A5D39180}" presName="compositeA" presStyleCnt="0"/>
      <dgm:spPr/>
    </dgm:pt>
    <dgm:pt modelId="{6839FEDD-86D3-49B0-8FDA-E075BC02B8A8}" type="pres">
      <dgm:prSet presAssocID="{1A1C7FF5-0C6C-4D50-9D98-62E9A5D39180}" presName="textA" presStyleLbl="revTx" presStyleIdx="0" presStyleCnt="3" custScaleX="1302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FA2B9A-1FCF-4DCF-BDC8-61B3C3013EDD}" type="pres">
      <dgm:prSet presAssocID="{1A1C7FF5-0C6C-4D50-9D98-62E9A5D39180}" presName="circleA" presStyleLbl="node1" presStyleIdx="0" presStyleCnt="3"/>
      <dgm:spPr/>
    </dgm:pt>
    <dgm:pt modelId="{52A35D53-A198-4130-947C-88DB94CEF77E}" type="pres">
      <dgm:prSet presAssocID="{1A1C7FF5-0C6C-4D50-9D98-62E9A5D39180}" presName="spaceA" presStyleCnt="0"/>
      <dgm:spPr/>
    </dgm:pt>
    <dgm:pt modelId="{1888AF38-44D8-49AE-9F7F-C36738B59DE5}" type="pres">
      <dgm:prSet presAssocID="{319C4477-B1F3-4F6C-B3D4-1F8E74239372}" presName="space" presStyleCnt="0"/>
      <dgm:spPr/>
    </dgm:pt>
    <dgm:pt modelId="{D4FB4E2E-FECB-49AA-810C-BF679FB311E4}" type="pres">
      <dgm:prSet presAssocID="{669E9E60-AF33-4572-9650-88EEA4CA78FC}" presName="compositeB" presStyleCnt="0"/>
      <dgm:spPr/>
    </dgm:pt>
    <dgm:pt modelId="{A173D019-C650-4C8D-AF79-92E1B56C9EB1}" type="pres">
      <dgm:prSet presAssocID="{669E9E60-AF33-4572-9650-88EEA4CA78FC}" presName="textB" presStyleLbl="revTx" presStyleIdx="1" presStyleCnt="3" custScaleX="120276" custLinFactNeighborY="-39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595A39-9291-42DC-BFC7-9CCB8F2080B6}" type="pres">
      <dgm:prSet presAssocID="{669E9E60-AF33-4572-9650-88EEA4CA78FC}" presName="circleB" presStyleLbl="node1" presStyleIdx="1" presStyleCnt="3"/>
      <dgm:spPr/>
    </dgm:pt>
    <dgm:pt modelId="{BE52B8B2-CDD4-4020-BDFF-9133E6ABC4CA}" type="pres">
      <dgm:prSet presAssocID="{669E9E60-AF33-4572-9650-88EEA4CA78FC}" presName="spaceB" presStyleCnt="0"/>
      <dgm:spPr/>
    </dgm:pt>
    <dgm:pt modelId="{F01A109E-D879-4AC8-AED7-455B95E66933}" type="pres">
      <dgm:prSet presAssocID="{A15F67D2-4876-4452-9505-13E6BD7E346E}" presName="space" presStyleCnt="0"/>
      <dgm:spPr/>
    </dgm:pt>
    <dgm:pt modelId="{F4F1A288-2F15-42D7-8984-DFF6842872B5}" type="pres">
      <dgm:prSet presAssocID="{771321E9-A0DD-447B-9409-76EDBBBFC0B2}" presName="compositeA" presStyleCnt="0"/>
      <dgm:spPr/>
    </dgm:pt>
    <dgm:pt modelId="{CD01A494-5E6C-49FE-858F-8597265FA95F}" type="pres">
      <dgm:prSet presAssocID="{771321E9-A0DD-447B-9409-76EDBBBFC0B2}" presName="textA" presStyleLbl="revTx" presStyleIdx="2" presStyleCnt="3" custScaleX="165192" custScaleY="1174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0AB9B8-1A64-45BD-B57A-3DA0BAAD195B}" type="pres">
      <dgm:prSet presAssocID="{771321E9-A0DD-447B-9409-76EDBBBFC0B2}" presName="circleA" presStyleLbl="node1" presStyleIdx="2" presStyleCnt="3"/>
      <dgm:spPr/>
    </dgm:pt>
    <dgm:pt modelId="{8F34FC40-131F-4FF7-A383-FE6D78C603D8}" type="pres">
      <dgm:prSet presAssocID="{771321E9-A0DD-447B-9409-76EDBBBFC0B2}" presName="spaceA" presStyleCnt="0"/>
      <dgm:spPr/>
    </dgm:pt>
  </dgm:ptLst>
  <dgm:cxnLst>
    <dgm:cxn modelId="{31DB4C39-5C7A-4104-A723-A82328BDBAA7}" type="presOf" srcId="{C8B0C2B4-6495-405F-B783-A6C6A13B13D1}" destId="{991C2356-530E-4F47-B024-D43C2A30BCD1}" srcOrd="0" destOrd="0" presId="urn:microsoft.com/office/officeart/2005/8/layout/hProcess11"/>
    <dgm:cxn modelId="{ECCDA316-E7F1-4B3D-A560-00CC9A1FAD79}" type="presOf" srcId="{1A1C7FF5-0C6C-4D50-9D98-62E9A5D39180}" destId="{6839FEDD-86D3-49B0-8FDA-E075BC02B8A8}" srcOrd="0" destOrd="0" presId="urn:microsoft.com/office/officeart/2005/8/layout/hProcess11"/>
    <dgm:cxn modelId="{0439B122-294A-46B0-8572-77CE3DE2279D}" srcId="{C8B0C2B4-6495-405F-B783-A6C6A13B13D1}" destId="{669E9E60-AF33-4572-9650-88EEA4CA78FC}" srcOrd="1" destOrd="0" parTransId="{C65A3C08-B84A-4403-8D8C-E36878048A6E}" sibTransId="{A15F67D2-4876-4452-9505-13E6BD7E346E}"/>
    <dgm:cxn modelId="{E88B45C5-185E-42AB-A81A-362CC28A1538}" srcId="{C8B0C2B4-6495-405F-B783-A6C6A13B13D1}" destId="{1A1C7FF5-0C6C-4D50-9D98-62E9A5D39180}" srcOrd="0" destOrd="0" parTransId="{5C1D5A3F-476C-4E0A-8FB1-A1A294FAD0B4}" sibTransId="{319C4477-B1F3-4F6C-B3D4-1F8E74239372}"/>
    <dgm:cxn modelId="{740E9EB8-7F5A-42F1-85FD-D9FE95530F5B}" type="presOf" srcId="{771321E9-A0DD-447B-9409-76EDBBBFC0B2}" destId="{CD01A494-5E6C-49FE-858F-8597265FA95F}" srcOrd="0" destOrd="0" presId="urn:microsoft.com/office/officeart/2005/8/layout/hProcess11"/>
    <dgm:cxn modelId="{74BED873-84EE-4D7C-AE42-22C2235D2120}" srcId="{C8B0C2B4-6495-405F-B783-A6C6A13B13D1}" destId="{771321E9-A0DD-447B-9409-76EDBBBFC0B2}" srcOrd="2" destOrd="0" parTransId="{E699B93F-6E72-404A-88D2-4DA78A88FCF9}" sibTransId="{28E653CF-0DBA-40F9-B8CF-47CB3219EE33}"/>
    <dgm:cxn modelId="{B6173C39-660E-486A-A523-7AC25E19E1DD}" type="presOf" srcId="{669E9E60-AF33-4572-9650-88EEA4CA78FC}" destId="{A173D019-C650-4C8D-AF79-92E1B56C9EB1}" srcOrd="0" destOrd="0" presId="urn:microsoft.com/office/officeart/2005/8/layout/hProcess11"/>
    <dgm:cxn modelId="{5073D248-C94C-442C-A781-0DEE14F158CE}" type="presParOf" srcId="{991C2356-530E-4F47-B024-D43C2A30BCD1}" destId="{8E82CEBD-1FFA-4269-85C8-726624D86763}" srcOrd="0" destOrd="0" presId="urn:microsoft.com/office/officeart/2005/8/layout/hProcess11"/>
    <dgm:cxn modelId="{A9286CC5-386D-47AB-AA82-91281D73533B}" type="presParOf" srcId="{991C2356-530E-4F47-B024-D43C2A30BCD1}" destId="{3EC86CB4-B8F5-4072-ADC6-C023627F9E78}" srcOrd="1" destOrd="0" presId="urn:microsoft.com/office/officeart/2005/8/layout/hProcess11"/>
    <dgm:cxn modelId="{ECE21005-288C-49FE-A587-596E1304C1CB}" type="presParOf" srcId="{3EC86CB4-B8F5-4072-ADC6-C023627F9E78}" destId="{B76CD47B-220D-4872-81A7-83990788E1BF}" srcOrd="0" destOrd="0" presId="urn:microsoft.com/office/officeart/2005/8/layout/hProcess11"/>
    <dgm:cxn modelId="{A535D488-5BC5-4A6F-8521-D2469F3CA318}" type="presParOf" srcId="{B76CD47B-220D-4872-81A7-83990788E1BF}" destId="{6839FEDD-86D3-49B0-8FDA-E075BC02B8A8}" srcOrd="0" destOrd="0" presId="urn:microsoft.com/office/officeart/2005/8/layout/hProcess11"/>
    <dgm:cxn modelId="{15ED4B21-D89E-4D32-BF91-87BAD3A8A65E}" type="presParOf" srcId="{B76CD47B-220D-4872-81A7-83990788E1BF}" destId="{A8FA2B9A-1FCF-4DCF-BDC8-61B3C3013EDD}" srcOrd="1" destOrd="0" presId="urn:microsoft.com/office/officeart/2005/8/layout/hProcess11"/>
    <dgm:cxn modelId="{4806CCBD-9270-46E5-AE7E-1B3DC66D2304}" type="presParOf" srcId="{B76CD47B-220D-4872-81A7-83990788E1BF}" destId="{52A35D53-A198-4130-947C-88DB94CEF77E}" srcOrd="2" destOrd="0" presId="urn:microsoft.com/office/officeart/2005/8/layout/hProcess11"/>
    <dgm:cxn modelId="{47435368-B3EC-4F9E-902E-5DFABD143FC7}" type="presParOf" srcId="{3EC86CB4-B8F5-4072-ADC6-C023627F9E78}" destId="{1888AF38-44D8-49AE-9F7F-C36738B59DE5}" srcOrd="1" destOrd="0" presId="urn:microsoft.com/office/officeart/2005/8/layout/hProcess11"/>
    <dgm:cxn modelId="{52E9D047-96DF-4F91-AFEE-240160503658}" type="presParOf" srcId="{3EC86CB4-B8F5-4072-ADC6-C023627F9E78}" destId="{D4FB4E2E-FECB-49AA-810C-BF679FB311E4}" srcOrd="2" destOrd="0" presId="urn:microsoft.com/office/officeart/2005/8/layout/hProcess11"/>
    <dgm:cxn modelId="{D37F462E-1527-4FD5-8C63-B561C8D72D32}" type="presParOf" srcId="{D4FB4E2E-FECB-49AA-810C-BF679FB311E4}" destId="{A173D019-C650-4C8D-AF79-92E1B56C9EB1}" srcOrd="0" destOrd="0" presId="urn:microsoft.com/office/officeart/2005/8/layout/hProcess11"/>
    <dgm:cxn modelId="{C460DBA0-20A7-48F1-B70B-5241B237C973}" type="presParOf" srcId="{D4FB4E2E-FECB-49AA-810C-BF679FB311E4}" destId="{A1595A39-9291-42DC-BFC7-9CCB8F2080B6}" srcOrd="1" destOrd="0" presId="urn:microsoft.com/office/officeart/2005/8/layout/hProcess11"/>
    <dgm:cxn modelId="{A42757F6-06F7-4272-94F8-7ECD120BEB42}" type="presParOf" srcId="{D4FB4E2E-FECB-49AA-810C-BF679FB311E4}" destId="{BE52B8B2-CDD4-4020-BDFF-9133E6ABC4CA}" srcOrd="2" destOrd="0" presId="urn:microsoft.com/office/officeart/2005/8/layout/hProcess11"/>
    <dgm:cxn modelId="{F505BE6B-5811-419E-A5FA-49F2FF14869E}" type="presParOf" srcId="{3EC86CB4-B8F5-4072-ADC6-C023627F9E78}" destId="{F01A109E-D879-4AC8-AED7-455B95E66933}" srcOrd="3" destOrd="0" presId="urn:microsoft.com/office/officeart/2005/8/layout/hProcess11"/>
    <dgm:cxn modelId="{3851E14A-D7F5-4B5B-A7FD-C770D6E7A3E8}" type="presParOf" srcId="{3EC86CB4-B8F5-4072-ADC6-C023627F9E78}" destId="{F4F1A288-2F15-42D7-8984-DFF6842872B5}" srcOrd="4" destOrd="0" presId="urn:microsoft.com/office/officeart/2005/8/layout/hProcess11"/>
    <dgm:cxn modelId="{047F5E94-584E-4BD6-BA92-72B1426BDE50}" type="presParOf" srcId="{F4F1A288-2F15-42D7-8984-DFF6842872B5}" destId="{CD01A494-5E6C-49FE-858F-8597265FA95F}" srcOrd="0" destOrd="0" presId="urn:microsoft.com/office/officeart/2005/8/layout/hProcess11"/>
    <dgm:cxn modelId="{74CDC4B0-1402-48B0-ACC5-A694F67D946B}" type="presParOf" srcId="{F4F1A288-2F15-42D7-8984-DFF6842872B5}" destId="{7E0AB9B8-1A64-45BD-B57A-3DA0BAAD195B}" srcOrd="1" destOrd="0" presId="urn:microsoft.com/office/officeart/2005/8/layout/hProcess11"/>
    <dgm:cxn modelId="{8DFF101D-0E49-4A28-BD2B-1474386A69E0}" type="presParOf" srcId="{F4F1A288-2F15-42D7-8984-DFF6842872B5}" destId="{8F34FC40-131F-4FF7-A383-FE6D78C603D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65DE95-AFD7-4A0A-9842-2A3F6361323E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954D97BA-CBB8-4AAD-AC7B-736BFAE136F9}">
      <dgm:prSet/>
      <dgm:spPr>
        <a:solidFill>
          <a:srgbClr val="FFCCCC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Специалистом лично</a:t>
          </a: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50AB7F74-3CFD-482E-A1F2-5E7C96D05CB5}" type="parTrans" cxnId="{131155A4-24D0-4209-8C89-B6B5BBB46BD4}">
      <dgm:prSet/>
      <dgm:spPr/>
      <dgm:t>
        <a:bodyPr/>
        <a:lstStyle/>
        <a:p>
          <a:endParaRPr lang="ru-RU"/>
        </a:p>
      </dgm:t>
    </dgm:pt>
    <dgm:pt modelId="{486305B5-1167-4D08-A68F-F37779FBF9BF}" type="sibTrans" cxnId="{131155A4-24D0-4209-8C89-B6B5BBB46BD4}">
      <dgm:prSet/>
      <dgm:spPr/>
      <dgm:t>
        <a:bodyPr/>
        <a:lstStyle/>
        <a:p>
          <a:endParaRPr lang="ru-RU"/>
        </a:p>
      </dgm:t>
    </dgm:pt>
    <dgm:pt modelId="{9176D480-25FF-463D-8B34-DBA87E99A72B}">
      <dgm:prSet/>
      <dgm:spPr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Курьерской службой </a:t>
          </a: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BD4492EB-B56E-4C5B-A0BE-D039E5160368}" type="parTrans" cxnId="{32AB3123-2D5A-465B-B5D2-6CC1FBC0E061}">
      <dgm:prSet/>
      <dgm:spPr/>
      <dgm:t>
        <a:bodyPr/>
        <a:lstStyle/>
        <a:p>
          <a:endParaRPr lang="ru-RU"/>
        </a:p>
      </dgm:t>
    </dgm:pt>
    <dgm:pt modelId="{7EF4832A-E799-4572-9CA1-CEEBB8781EF1}" type="sibTrans" cxnId="{32AB3123-2D5A-465B-B5D2-6CC1FBC0E061}">
      <dgm:prSet/>
      <dgm:spPr/>
      <dgm:t>
        <a:bodyPr/>
        <a:lstStyle/>
        <a:p>
          <a:endParaRPr lang="ru-RU"/>
        </a:p>
      </dgm:t>
    </dgm:pt>
    <dgm:pt modelId="{00DB58E1-9C46-450F-83AF-9A774933F085}">
      <dgm:prSet/>
      <dgm:spPr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Почтовой службой  </a:t>
          </a: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6279E04A-A330-4485-8113-77365892C676}" type="parTrans" cxnId="{F361B387-B275-49DC-98F3-EBEB0ACA5FC7}">
      <dgm:prSet/>
      <dgm:spPr/>
      <dgm:t>
        <a:bodyPr/>
        <a:lstStyle/>
        <a:p>
          <a:endParaRPr lang="ru-RU"/>
        </a:p>
      </dgm:t>
    </dgm:pt>
    <dgm:pt modelId="{66947126-038D-41D9-B53C-F7319299A443}" type="sibTrans" cxnId="{F361B387-B275-49DC-98F3-EBEB0ACA5FC7}">
      <dgm:prSet/>
      <dgm:spPr/>
      <dgm:t>
        <a:bodyPr/>
        <a:lstStyle/>
        <a:p>
          <a:endParaRPr lang="ru-RU"/>
        </a:p>
      </dgm:t>
    </dgm:pt>
    <dgm:pt modelId="{395CD950-37DE-4ED0-AA67-455C5DFAAF66}" type="pres">
      <dgm:prSet presAssocID="{B065DE95-AFD7-4A0A-9842-2A3F6361323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3CB127-A69B-4B48-A7A4-788D75471EBC}" type="pres">
      <dgm:prSet presAssocID="{954D97BA-CBB8-4AAD-AC7B-736BFAE136F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2FB449-0FD5-4766-86A7-D114CCBBB633}" type="pres">
      <dgm:prSet presAssocID="{486305B5-1167-4D08-A68F-F37779FBF9BF}" presName="spacer" presStyleCnt="0"/>
      <dgm:spPr/>
    </dgm:pt>
    <dgm:pt modelId="{3B47185A-ADDC-4447-9538-3886847A3534}" type="pres">
      <dgm:prSet presAssocID="{9176D480-25FF-463D-8B34-DBA87E99A72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7ABC9D-C263-4C82-8AFA-30F24BAE9445}" type="pres">
      <dgm:prSet presAssocID="{7EF4832A-E799-4572-9CA1-CEEBB8781EF1}" presName="spacer" presStyleCnt="0"/>
      <dgm:spPr/>
    </dgm:pt>
    <dgm:pt modelId="{2DA774E5-B24F-4181-BAE6-0A55FDB2CDE7}" type="pres">
      <dgm:prSet presAssocID="{00DB58E1-9C46-450F-83AF-9A774933F08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61B387-B275-49DC-98F3-EBEB0ACA5FC7}" srcId="{B065DE95-AFD7-4A0A-9842-2A3F6361323E}" destId="{00DB58E1-9C46-450F-83AF-9A774933F085}" srcOrd="2" destOrd="0" parTransId="{6279E04A-A330-4485-8113-77365892C676}" sibTransId="{66947126-038D-41D9-B53C-F7319299A443}"/>
    <dgm:cxn modelId="{6DD42C39-023D-4188-BE1F-15E1928F4128}" type="presOf" srcId="{954D97BA-CBB8-4AAD-AC7B-736BFAE136F9}" destId="{963CB127-A69B-4B48-A7A4-788D75471EBC}" srcOrd="0" destOrd="0" presId="urn:microsoft.com/office/officeart/2005/8/layout/vList2"/>
    <dgm:cxn modelId="{0A3CA336-45A1-4328-8347-BA7D0B32E566}" type="presOf" srcId="{9176D480-25FF-463D-8B34-DBA87E99A72B}" destId="{3B47185A-ADDC-4447-9538-3886847A3534}" srcOrd="0" destOrd="0" presId="urn:microsoft.com/office/officeart/2005/8/layout/vList2"/>
    <dgm:cxn modelId="{32AB3123-2D5A-465B-B5D2-6CC1FBC0E061}" srcId="{B065DE95-AFD7-4A0A-9842-2A3F6361323E}" destId="{9176D480-25FF-463D-8B34-DBA87E99A72B}" srcOrd="1" destOrd="0" parTransId="{BD4492EB-B56E-4C5B-A0BE-D039E5160368}" sibTransId="{7EF4832A-E799-4572-9CA1-CEEBB8781EF1}"/>
    <dgm:cxn modelId="{4855EF91-4FCA-44E9-8998-E929D931AC0C}" type="presOf" srcId="{B065DE95-AFD7-4A0A-9842-2A3F6361323E}" destId="{395CD950-37DE-4ED0-AA67-455C5DFAAF66}" srcOrd="0" destOrd="0" presId="urn:microsoft.com/office/officeart/2005/8/layout/vList2"/>
    <dgm:cxn modelId="{131155A4-24D0-4209-8C89-B6B5BBB46BD4}" srcId="{B065DE95-AFD7-4A0A-9842-2A3F6361323E}" destId="{954D97BA-CBB8-4AAD-AC7B-736BFAE136F9}" srcOrd="0" destOrd="0" parTransId="{50AB7F74-3CFD-482E-A1F2-5E7C96D05CB5}" sibTransId="{486305B5-1167-4D08-A68F-F37779FBF9BF}"/>
    <dgm:cxn modelId="{79BB683B-9B47-4B96-A426-8E7BF160C78A}" type="presOf" srcId="{00DB58E1-9C46-450F-83AF-9A774933F085}" destId="{2DA774E5-B24F-4181-BAE6-0A55FDB2CDE7}" srcOrd="0" destOrd="0" presId="urn:microsoft.com/office/officeart/2005/8/layout/vList2"/>
    <dgm:cxn modelId="{3CD5D163-9846-477E-989E-942DD245858D}" type="presParOf" srcId="{395CD950-37DE-4ED0-AA67-455C5DFAAF66}" destId="{963CB127-A69B-4B48-A7A4-788D75471EBC}" srcOrd="0" destOrd="0" presId="urn:microsoft.com/office/officeart/2005/8/layout/vList2"/>
    <dgm:cxn modelId="{17EA64CC-E259-48AE-BDDE-B3870909434C}" type="presParOf" srcId="{395CD950-37DE-4ED0-AA67-455C5DFAAF66}" destId="{AC2FB449-0FD5-4766-86A7-D114CCBBB633}" srcOrd="1" destOrd="0" presId="urn:microsoft.com/office/officeart/2005/8/layout/vList2"/>
    <dgm:cxn modelId="{6FD500F1-7205-415D-B6D7-5F8775383523}" type="presParOf" srcId="{395CD950-37DE-4ED0-AA67-455C5DFAAF66}" destId="{3B47185A-ADDC-4447-9538-3886847A3534}" srcOrd="2" destOrd="0" presId="urn:microsoft.com/office/officeart/2005/8/layout/vList2"/>
    <dgm:cxn modelId="{83BFD996-1138-4470-B1BD-B3B60ADD0A73}" type="presParOf" srcId="{395CD950-37DE-4ED0-AA67-455C5DFAAF66}" destId="{2A7ABC9D-C263-4C82-8AFA-30F24BAE9445}" srcOrd="3" destOrd="0" presId="urn:microsoft.com/office/officeart/2005/8/layout/vList2"/>
    <dgm:cxn modelId="{8F7EE385-8B60-4127-A0FA-481B70D96890}" type="presParOf" srcId="{395CD950-37DE-4ED0-AA67-455C5DFAAF66}" destId="{2DA774E5-B24F-4181-BAE6-0A55FDB2CDE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F75CBA-09C1-4E7D-AB83-29CA66740B6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8C6C3C-4D76-4AE6-8EF3-E3554749ECFC}">
      <dgm:prSet/>
      <dgm:spPr>
        <a:solidFill>
          <a:srgbClr val="FFCCCC"/>
        </a:solidFill>
      </dgm:spPr>
      <dgm:t>
        <a:bodyPr/>
        <a:lstStyle/>
        <a:p>
          <a:pPr algn="ctr" rtl="0"/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 Об образовании и (или) о квалификации</a:t>
          </a: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DCE6D291-EFF5-4729-BA8F-C4ED63730660}" type="parTrans" cxnId="{61495BDD-768F-4671-986E-09EF73652AEB}">
      <dgm:prSet/>
      <dgm:spPr/>
      <dgm:t>
        <a:bodyPr/>
        <a:lstStyle/>
        <a:p>
          <a:endParaRPr lang="ru-RU"/>
        </a:p>
      </dgm:t>
    </dgm:pt>
    <dgm:pt modelId="{4845C465-5E4F-437E-879C-BAC746BD4808}" type="sibTrans" cxnId="{61495BDD-768F-4671-986E-09EF73652AEB}">
      <dgm:prSet/>
      <dgm:spPr/>
      <dgm:t>
        <a:bodyPr/>
        <a:lstStyle/>
        <a:p>
          <a:endParaRPr lang="ru-RU"/>
        </a:p>
      </dgm:t>
    </dgm:pt>
    <dgm:pt modelId="{9075EC0F-AF40-45F1-96D3-949477CAA0DA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just" rtl="0"/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Диплом об образовании</a:t>
          </a: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CD8959BF-B6EE-44CF-ADDE-7293FDF312C3}" type="parTrans" cxnId="{2CFA0716-C4A0-4F6B-A6A3-C4BB0C974E00}">
      <dgm:prSet/>
      <dgm:spPr/>
      <dgm:t>
        <a:bodyPr/>
        <a:lstStyle/>
        <a:p>
          <a:endParaRPr lang="ru-RU"/>
        </a:p>
      </dgm:t>
    </dgm:pt>
    <dgm:pt modelId="{CEF32343-A93E-4E23-9B40-B76F98890602}" type="sibTrans" cxnId="{2CFA0716-C4A0-4F6B-A6A3-C4BB0C974E00}">
      <dgm:prSet/>
      <dgm:spPr/>
      <dgm:t>
        <a:bodyPr/>
        <a:lstStyle/>
        <a:p>
          <a:endParaRPr lang="ru-RU"/>
        </a:p>
      </dgm:t>
    </dgm:pt>
    <dgm:pt modelId="{D236CFDA-1519-4014-96CF-F7292FEBDEFA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just" rtl="0"/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Документы, подтверждающие ученую степень (при наличии), заверенные в соответствии с законодательством Российской Федерации</a:t>
          </a: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D656CF05-177F-44F6-AB44-1DEEB50A1D86}" type="parTrans" cxnId="{7A781358-4A9C-4221-BE54-68D2D507A0C3}">
      <dgm:prSet/>
      <dgm:spPr/>
      <dgm:t>
        <a:bodyPr/>
        <a:lstStyle/>
        <a:p>
          <a:endParaRPr lang="ru-RU"/>
        </a:p>
      </dgm:t>
    </dgm:pt>
    <dgm:pt modelId="{88D1403A-220A-4424-99EA-B3F91BD2199A}" type="sibTrans" cxnId="{7A781358-4A9C-4221-BE54-68D2D507A0C3}">
      <dgm:prSet/>
      <dgm:spPr/>
      <dgm:t>
        <a:bodyPr/>
        <a:lstStyle/>
        <a:p>
          <a:endParaRPr lang="ru-RU"/>
        </a:p>
      </dgm:t>
    </dgm:pt>
    <dgm:pt modelId="{E43E9A0E-B14D-43E2-AEFF-52D2B2F10F34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just" rtl="0"/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Действующие сертификаты специалиста и (или) </a:t>
          </a:r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свидетельства </a:t>
          </a:r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об аккредитации специалиста (выписки о наличии в единой государственной информационной системе в сфере здравоохранения данных, подтверждающих факт прохождения лицом аккредитации специалиста) </a:t>
          </a: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2C6F2141-7285-4B22-B6A6-0BC430117D1D}" type="parTrans" cxnId="{EEBC040B-2EB3-489B-9630-98AB3053825F}">
      <dgm:prSet/>
      <dgm:spPr/>
    </dgm:pt>
    <dgm:pt modelId="{54A97751-33E6-4DD2-9BEE-1D114C66A4E6}" type="sibTrans" cxnId="{EEBC040B-2EB3-489B-9630-98AB3053825F}">
      <dgm:prSet/>
      <dgm:spPr/>
    </dgm:pt>
    <dgm:pt modelId="{54D1ECB8-9C12-41C2-88EE-A25B7108E68A}" type="pres">
      <dgm:prSet presAssocID="{13F75CBA-09C1-4E7D-AB83-29CA66740B6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2D1686-5C28-44F5-A79E-6D56A25FA58F}" type="pres">
      <dgm:prSet presAssocID="{458C6C3C-4D76-4AE6-8EF3-E3554749ECF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91B8CB-F650-4940-BFA1-82C71C2E73F2}" type="pres">
      <dgm:prSet presAssocID="{458C6C3C-4D76-4AE6-8EF3-E3554749ECF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781358-4A9C-4221-BE54-68D2D507A0C3}" srcId="{458C6C3C-4D76-4AE6-8EF3-E3554749ECFC}" destId="{D236CFDA-1519-4014-96CF-F7292FEBDEFA}" srcOrd="2" destOrd="0" parTransId="{D656CF05-177F-44F6-AB44-1DEEB50A1D86}" sibTransId="{88D1403A-220A-4424-99EA-B3F91BD2199A}"/>
    <dgm:cxn modelId="{074C1CCE-BA5B-40B9-9FF2-326653FCEFAD}" type="presOf" srcId="{E43E9A0E-B14D-43E2-AEFF-52D2B2F10F34}" destId="{8791B8CB-F650-4940-BFA1-82C71C2E73F2}" srcOrd="0" destOrd="1" presId="urn:microsoft.com/office/officeart/2005/8/layout/vList2"/>
    <dgm:cxn modelId="{61495BDD-768F-4671-986E-09EF73652AEB}" srcId="{13F75CBA-09C1-4E7D-AB83-29CA66740B6D}" destId="{458C6C3C-4D76-4AE6-8EF3-E3554749ECFC}" srcOrd="0" destOrd="0" parTransId="{DCE6D291-EFF5-4729-BA8F-C4ED63730660}" sibTransId="{4845C465-5E4F-437E-879C-BAC746BD4808}"/>
    <dgm:cxn modelId="{1BE08239-2A83-448F-AE4A-F43F630B7017}" type="presOf" srcId="{13F75CBA-09C1-4E7D-AB83-29CA66740B6D}" destId="{54D1ECB8-9C12-41C2-88EE-A25B7108E68A}" srcOrd="0" destOrd="0" presId="urn:microsoft.com/office/officeart/2005/8/layout/vList2"/>
    <dgm:cxn modelId="{C0CE10F4-CB98-4150-8061-12CBC1521EBF}" type="presOf" srcId="{9075EC0F-AF40-45F1-96D3-949477CAA0DA}" destId="{8791B8CB-F650-4940-BFA1-82C71C2E73F2}" srcOrd="0" destOrd="0" presId="urn:microsoft.com/office/officeart/2005/8/layout/vList2"/>
    <dgm:cxn modelId="{BAA4216A-CA25-4DDA-A05D-5EDD2E1BE282}" type="presOf" srcId="{D236CFDA-1519-4014-96CF-F7292FEBDEFA}" destId="{8791B8CB-F650-4940-BFA1-82C71C2E73F2}" srcOrd="0" destOrd="2" presId="urn:microsoft.com/office/officeart/2005/8/layout/vList2"/>
    <dgm:cxn modelId="{595588B5-FA1C-4073-80D7-C6F5A89D09E5}" type="presOf" srcId="{458C6C3C-4D76-4AE6-8EF3-E3554749ECFC}" destId="{A02D1686-5C28-44F5-A79E-6D56A25FA58F}" srcOrd="0" destOrd="0" presId="urn:microsoft.com/office/officeart/2005/8/layout/vList2"/>
    <dgm:cxn modelId="{EEBC040B-2EB3-489B-9630-98AB3053825F}" srcId="{458C6C3C-4D76-4AE6-8EF3-E3554749ECFC}" destId="{E43E9A0E-B14D-43E2-AEFF-52D2B2F10F34}" srcOrd="1" destOrd="0" parTransId="{2C6F2141-7285-4B22-B6A6-0BC430117D1D}" sibTransId="{54A97751-33E6-4DD2-9BEE-1D114C66A4E6}"/>
    <dgm:cxn modelId="{2CFA0716-C4A0-4F6B-A6A3-C4BB0C974E00}" srcId="{458C6C3C-4D76-4AE6-8EF3-E3554749ECFC}" destId="{9075EC0F-AF40-45F1-96D3-949477CAA0DA}" srcOrd="0" destOrd="0" parTransId="{CD8959BF-B6EE-44CF-ADDE-7293FDF312C3}" sibTransId="{CEF32343-A93E-4E23-9B40-B76F98890602}"/>
    <dgm:cxn modelId="{FABCF7FD-276F-4068-B95E-3133896307BE}" type="presParOf" srcId="{54D1ECB8-9C12-41C2-88EE-A25B7108E68A}" destId="{A02D1686-5C28-44F5-A79E-6D56A25FA58F}" srcOrd="0" destOrd="0" presId="urn:microsoft.com/office/officeart/2005/8/layout/vList2"/>
    <dgm:cxn modelId="{A0706D5B-1B2B-452C-868C-C9E2C7D4B7DF}" type="presParOf" srcId="{54D1ECB8-9C12-41C2-88EE-A25B7108E68A}" destId="{8791B8CB-F650-4940-BFA1-82C71C2E73F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C6ACAB-23C7-4104-A0B3-E4150D08596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CE0E88-1AFD-418E-AD29-842A8B9C8662}">
      <dgm:prSet/>
      <dgm:spPr>
        <a:solidFill>
          <a:srgbClr val="FFCCCC"/>
        </a:solidFill>
      </dgm:spPr>
      <dgm:t>
        <a:bodyPr/>
        <a:lstStyle/>
        <a:p>
          <a:pPr rtl="0"/>
          <a:r>
            <a:rPr lang="ru-RU" b="1" dirty="0" smtClean="0">
              <a:solidFill>
                <a:srgbClr val="FF0000"/>
              </a:solidFill>
            </a:rPr>
            <a:t>Выписка из трудовой книжки</a:t>
          </a:r>
          <a:r>
            <a:rPr lang="ru-RU" b="1" dirty="0" smtClean="0">
              <a:solidFill>
                <a:schemeClr val="accent5">
                  <a:lumMod val="75000"/>
                </a:schemeClr>
              </a:solidFill>
            </a:rPr>
            <a:t> и (или) сведения о трудовой деятельности, или иной документ, подтверждающий наличие стажа медицинской или фармацевтической деятельности, предусмотренный законодательством Российской Федерации о военной и иной приравненной к ней службе, с подтверждением стажа работы по аттестуемой специальности, подписанные руководителем организации и заверенные </a:t>
          </a:r>
          <a:r>
            <a:rPr lang="ru-RU" b="1" dirty="0" smtClean="0">
              <a:solidFill>
                <a:schemeClr val="accent5">
                  <a:lumMod val="75000"/>
                </a:schemeClr>
              </a:solidFill>
            </a:rPr>
            <a:t>печатью</a:t>
          </a:r>
          <a:endParaRPr lang="ru-RU" b="1" dirty="0">
            <a:solidFill>
              <a:schemeClr val="accent5">
                <a:lumMod val="75000"/>
              </a:schemeClr>
            </a:solidFill>
          </a:endParaRPr>
        </a:p>
      </dgm:t>
    </dgm:pt>
    <dgm:pt modelId="{8809D5A6-8639-4893-A896-4F808C15DECB}" type="parTrans" cxnId="{6D80B426-26AF-4CB5-9F99-E895AFC50B7B}">
      <dgm:prSet/>
      <dgm:spPr/>
      <dgm:t>
        <a:bodyPr/>
        <a:lstStyle/>
        <a:p>
          <a:endParaRPr lang="ru-RU"/>
        </a:p>
      </dgm:t>
    </dgm:pt>
    <dgm:pt modelId="{CADA7D9A-03F5-45D1-821A-FA4A79BB5C98}" type="sibTrans" cxnId="{6D80B426-26AF-4CB5-9F99-E895AFC50B7B}">
      <dgm:prSet/>
      <dgm:spPr/>
      <dgm:t>
        <a:bodyPr/>
        <a:lstStyle/>
        <a:p>
          <a:endParaRPr lang="ru-RU"/>
        </a:p>
      </dgm:t>
    </dgm:pt>
    <dgm:pt modelId="{391897AF-FBBC-4F0A-8053-59BFAADCBD5A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800" b="1" dirty="0" smtClean="0">
              <a:solidFill>
                <a:schemeClr val="accent5"/>
              </a:solidFill>
            </a:rPr>
            <a:t>6.Копия документа, подтверждающего факт изменения фамилии, имени, отчества (в случае изменения фамилии, имени, отчества) (при наличии)</a:t>
          </a:r>
          <a:endParaRPr lang="ru-RU" sz="1800" b="1" dirty="0">
            <a:solidFill>
              <a:schemeClr val="accent5"/>
            </a:solidFill>
          </a:endParaRPr>
        </a:p>
      </dgm:t>
    </dgm:pt>
    <dgm:pt modelId="{06FAE0B2-C76C-4441-979C-9F1A9FF43551}" type="parTrans" cxnId="{07028456-C825-4564-821C-FFAFCED47A17}">
      <dgm:prSet/>
      <dgm:spPr/>
      <dgm:t>
        <a:bodyPr/>
        <a:lstStyle/>
        <a:p>
          <a:endParaRPr lang="ru-RU"/>
        </a:p>
      </dgm:t>
    </dgm:pt>
    <dgm:pt modelId="{494E7127-D2AD-4E88-A277-E5DE0EFD73DB}" type="sibTrans" cxnId="{07028456-C825-4564-821C-FFAFCED47A17}">
      <dgm:prSet/>
      <dgm:spPr/>
      <dgm:t>
        <a:bodyPr/>
        <a:lstStyle/>
        <a:p>
          <a:endParaRPr lang="ru-RU"/>
        </a:p>
      </dgm:t>
    </dgm:pt>
    <dgm:pt modelId="{CCBB768D-1471-427B-95B1-495D26E8EE3D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800" b="1" dirty="0" smtClean="0">
              <a:solidFill>
                <a:schemeClr val="accent5"/>
              </a:solidFill>
            </a:rPr>
            <a:t>7. Копия документа о присвоении имеющейся квалификационной категории (при наличии)</a:t>
          </a:r>
          <a:endParaRPr lang="ru-RU" sz="1800" b="1" dirty="0">
            <a:solidFill>
              <a:schemeClr val="accent5"/>
            </a:solidFill>
          </a:endParaRPr>
        </a:p>
      </dgm:t>
    </dgm:pt>
    <dgm:pt modelId="{89BBB14C-1047-4233-A185-273D408BA07C}" type="parTrans" cxnId="{108254CC-D768-4C6A-B134-4FA4140250D8}">
      <dgm:prSet/>
      <dgm:spPr/>
      <dgm:t>
        <a:bodyPr/>
        <a:lstStyle/>
        <a:p>
          <a:endParaRPr lang="ru-RU"/>
        </a:p>
      </dgm:t>
    </dgm:pt>
    <dgm:pt modelId="{CD50B2E2-A12B-49FE-AB69-BA7C72E07B6C}" type="sibTrans" cxnId="{108254CC-D768-4C6A-B134-4FA4140250D8}">
      <dgm:prSet/>
      <dgm:spPr/>
      <dgm:t>
        <a:bodyPr/>
        <a:lstStyle/>
        <a:p>
          <a:endParaRPr lang="ru-RU"/>
        </a:p>
      </dgm:t>
    </dgm:pt>
    <dgm:pt modelId="{27E2B48F-F5D6-4374-9704-FA16594C4DE9}" type="pres">
      <dgm:prSet presAssocID="{92C6ACAB-23C7-4104-A0B3-E4150D08596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4AB498-81EA-49E6-BD20-FC3785FC2003}" type="pres">
      <dgm:prSet presAssocID="{A8CE0E88-1AFD-418E-AD29-842A8B9C8662}" presName="node" presStyleLbl="node1" presStyleIdx="0" presStyleCnt="3" custScaleX="154148" custScaleY="156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11E0F9-F5CE-4194-9620-04F675BFDAC5}" type="pres">
      <dgm:prSet presAssocID="{CADA7D9A-03F5-45D1-821A-FA4A79BB5C98}" presName="sibTrans" presStyleLbl="sibTrans2D1" presStyleIdx="0" presStyleCnt="2"/>
      <dgm:spPr/>
      <dgm:t>
        <a:bodyPr/>
        <a:lstStyle/>
        <a:p>
          <a:endParaRPr lang="ru-RU"/>
        </a:p>
      </dgm:t>
    </dgm:pt>
    <dgm:pt modelId="{05E79E75-0692-4655-AB0C-95B98A435F29}" type="pres">
      <dgm:prSet presAssocID="{CADA7D9A-03F5-45D1-821A-FA4A79BB5C98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5BDA3115-CE4F-468A-8C6C-20EE6A800121}" type="pres">
      <dgm:prSet presAssocID="{391897AF-FBBC-4F0A-8053-59BFAADCBD5A}" presName="node" presStyleLbl="node1" presStyleIdx="1" presStyleCnt="3" custScaleY="158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FA07CA-9F3D-4AF7-8ADA-FF43D4A01935}" type="pres">
      <dgm:prSet presAssocID="{494E7127-D2AD-4E88-A277-E5DE0EFD73DB}" presName="sibTrans" presStyleLbl="sibTrans2D1" presStyleIdx="1" presStyleCnt="2"/>
      <dgm:spPr/>
      <dgm:t>
        <a:bodyPr/>
        <a:lstStyle/>
        <a:p>
          <a:endParaRPr lang="ru-RU"/>
        </a:p>
      </dgm:t>
    </dgm:pt>
    <dgm:pt modelId="{91B4BB01-B3C1-433F-B5CA-BC5881CB36B0}" type="pres">
      <dgm:prSet presAssocID="{494E7127-D2AD-4E88-A277-E5DE0EFD73DB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195BEE34-1B3D-4C2D-A5D3-3C8890F5D11B}" type="pres">
      <dgm:prSet presAssocID="{CCBB768D-1471-427B-95B1-495D26E8EE3D}" presName="node" presStyleLbl="node1" presStyleIdx="2" presStyleCnt="3" custScaleY="156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80B426-26AF-4CB5-9F99-E895AFC50B7B}" srcId="{92C6ACAB-23C7-4104-A0B3-E4150D08596E}" destId="{A8CE0E88-1AFD-418E-AD29-842A8B9C8662}" srcOrd="0" destOrd="0" parTransId="{8809D5A6-8639-4893-A896-4F808C15DECB}" sibTransId="{CADA7D9A-03F5-45D1-821A-FA4A79BB5C98}"/>
    <dgm:cxn modelId="{22C69502-7A3D-4BCD-95AE-7FECD7579332}" type="presOf" srcId="{CADA7D9A-03F5-45D1-821A-FA4A79BB5C98}" destId="{05E79E75-0692-4655-AB0C-95B98A435F29}" srcOrd="1" destOrd="0" presId="urn:microsoft.com/office/officeart/2005/8/layout/process1"/>
    <dgm:cxn modelId="{2957C603-A040-450C-9AC4-1EA45C16022B}" type="presOf" srcId="{A8CE0E88-1AFD-418E-AD29-842A8B9C8662}" destId="{004AB498-81EA-49E6-BD20-FC3785FC2003}" srcOrd="0" destOrd="0" presId="urn:microsoft.com/office/officeart/2005/8/layout/process1"/>
    <dgm:cxn modelId="{2CE46E17-9284-4EF0-BC1B-C5736D351B51}" type="presOf" srcId="{494E7127-D2AD-4E88-A277-E5DE0EFD73DB}" destId="{77FA07CA-9F3D-4AF7-8ADA-FF43D4A01935}" srcOrd="0" destOrd="0" presId="urn:microsoft.com/office/officeart/2005/8/layout/process1"/>
    <dgm:cxn modelId="{D362E4B7-5E85-44E4-8EFE-4BD6D2C35D40}" type="presOf" srcId="{391897AF-FBBC-4F0A-8053-59BFAADCBD5A}" destId="{5BDA3115-CE4F-468A-8C6C-20EE6A800121}" srcOrd="0" destOrd="0" presId="urn:microsoft.com/office/officeart/2005/8/layout/process1"/>
    <dgm:cxn modelId="{B88BAED5-892B-4D25-A1DD-01A74CC7FDCF}" type="presOf" srcId="{CADA7D9A-03F5-45D1-821A-FA4A79BB5C98}" destId="{E011E0F9-F5CE-4194-9620-04F675BFDAC5}" srcOrd="0" destOrd="0" presId="urn:microsoft.com/office/officeart/2005/8/layout/process1"/>
    <dgm:cxn modelId="{CE01B207-88A3-400D-90BE-09CA124EDF4F}" type="presOf" srcId="{92C6ACAB-23C7-4104-A0B3-E4150D08596E}" destId="{27E2B48F-F5D6-4374-9704-FA16594C4DE9}" srcOrd="0" destOrd="0" presId="urn:microsoft.com/office/officeart/2005/8/layout/process1"/>
    <dgm:cxn modelId="{A52D8A72-C3E9-443B-B345-CF77D6A8A356}" type="presOf" srcId="{494E7127-D2AD-4E88-A277-E5DE0EFD73DB}" destId="{91B4BB01-B3C1-433F-B5CA-BC5881CB36B0}" srcOrd="1" destOrd="0" presId="urn:microsoft.com/office/officeart/2005/8/layout/process1"/>
    <dgm:cxn modelId="{07028456-C825-4564-821C-FFAFCED47A17}" srcId="{92C6ACAB-23C7-4104-A0B3-E4150D08596E}" destId="{391897AF-FBBC-4F0A-8053-59BFAADCBD5A}" srcOrd="1" destOrd="0" parTransId="{06FAE0B2-C76C-4441-979C-9F1A9FF43551}" sibTransId="{494E7127-D2AD-4E88-A277-E5DE0EFD73DB}"/>
    <dgm:cxn modelId="{F5A756D3-93E9-4CF6-B694-A098206F150D}" type="presOf" srcId="{CCBB768D-1471-427B-95B1-495D26E8EE3D}" destId="{195BEE34-1B3D-4C2D-A5D3-3C8890F5D11B}" srcOrd="0" destOrd="0" presId="urn:microsoft.com/office/officeart/2005/8/layout/process1"/>
    <dgm:cxn modelId="{108254CC-D768-4C6A-B134-4FA4140250D8}" srcId="{92C6ACAB-23C7-4104-A0B3-E4150D08596E}" destId="{CCBB768D-1471-427B-95B1-495D26E8EE3D}" srcOrd="2" destOrd="0" parTransId="{89BBB14C-1047-4233-A185-273D408BA07C}" sibTransId="{CD50B2E2-A12B-49FE-AB69-BA7C72E07B6C}"/>
    <dgm:cxn modelId="{48934830-3DD6-450F-AEC1-7C03BD56E172}" type="presParOf" srcId="{27E2B48F-F5D6-4374-9704-FA16594C4DE9}" destId="{004AB498-81EA-49E6-BD20-FC3785FC2003}" srcOrd="0" destOrd="0" presId="urn:microsoft.com/office/officeart/2005/8/layout/process1"/>
    <dgm:cxn modelId="{DD2D369B-4728-4F0C-B6B8-A55AECFE5945}" type="presParOf" srcId="{27E2B48F-F5D6-4374-9704-FA16594C4DE9}" destId="{E011E0F9-F5CE-4194-9620-04F675BFDAC5}" srcOrd="1" destOrd="0" presId="urn:microsoft.com/office/officeart/2005/8/layout/process1"/>
    <dgm:cxn modelId="{7618F8EE-22A6-4536-BE28-B88873B411FC}" type="presParOf" srcId="{E011E0F9-F5CE-4194-9620-04F675BFDAC5}" destId="{05E79E75-0692-4655-AB0C-95B98A435F29}" srcOrd="0" destOrd="0" presId="urn:microsoft.com/office/officeart/2005/8/layout/process1"/>
    <dgm:cxn modelId="{6223FC3F-9C1C-47F2-977B-550E7B734ABD}" type="presParOf" srcId="{27E2B48F-F5D6-4374-9704-FA16594C4DE9}" destId="{5BDA3115-CE4F-468A-8C6C-20EE6A800121}" srcOrd="2" destOrd="0" presId="urn:microsoft.com/office/officeart/2005/8/layout/process1"/>
    <dgm:cxn modelId="{AEA71898-CCC8-465B-9CD1-1339A9ECD255}" type="presParOf" srcId="{27E2B48F-F5D6-4374-9704-FA16594C4DE9}" destId="{77FA07CA-9F3D-4AF7-8ADA-FF43D4A01935}" srcOrd="3" destOrd="0" presId="urn:microsoft.com/office/officeart/2005/8/layout/process1"/>
    <dgm:cxn modelId="{908D9D02-17DF-438F-92FE-A323DFD12C2A}" type="presParOf" srcId="{77FA07CA-9F3D-4AF7-8ADA-FF43D4A01935}" destId="{91B4BB01-B3C1-433F-B5CA-BC5881CB36B0}" srcOrd="0" destOrd="0" presId="urn:microsoft.com/office/officeart/2005/8/layout/process1"/>
    <dgm:cxn modelId="{AA1B4752-B46C-45EB-AD48-78B5F3099DBA}" type="presParOf" srcId="{27E2B48F-F5D6-4374-9704-FA16594C4DE9}" destId="{195BEE34-1B3D-4C2D-A5D3-3C8890F5D11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3C40EAD-2826-45FF-90AC-A945C79212A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0BB13F-91B4-447E-B83B-0D0B8AC76174}">
      <dgm:prSet/>
      <dgm:spPr>
        <a:solidFill>
          <a:srgbClr val="FFCCCC"/>
        </a:solidFill>
      </dgm:spPr>
      <dgm:t>
        <a:bodyPr/>
        <a:lstStyle/>
        <a:p>
          <a:pPr rtl="0"/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Экспертная группа (п.30):</a:t>
          </a: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06323F20-EB0B-4461-A4B1-65A32A069C00}" type="parTrans" cxnId="{01C5E007-8755-4068-ACE5-F69E90397272}">
      <dgm:prSet/>
      <dgm:spPr/>
      <dgm:t>
        <a:bodyPr/>
        <a:lstStyle/>
        <a:p>
          <a:endParaRPr lang="ru-RU"/>
        </a:p>
      </dgm:t>
    </dgm:pt>
    <dgm:pt modelId="{6BA093CA-9290-4499-BA22-0C0F63D1DABB}" type="sibTrans" cxnId="{01C5E007-8755-4068-ACE5-F69E90397272}">
      <dgm:prSet/>
      <dgm:spPr/>
      <dgm:t>
        <a:bodyPr/>
        <a:lstStyle/>
        <a:p>
          <a:endParaRPr lang="ru-RU"/>
        </a:p>
      </dgm:t>
    </dgm:pt>
    <dgm:pt modelId="{7B05AB2F-C20B-440C-8FA9-F0CC05EC48B4}">
      <dgm:prSet/>
      <dgm:spPr/>
      <dgm:t>
        <a:bodyPr/>
        <a:lstStyle/>
        <a:p>
          <a:pPr rtl="0"/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рассматривает документы, в том числе отчет, представленные специалистами в соответствии с Порядком;</a:t>
          </a: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3C37D24B-F248-42CD-8CFE-12E6C6F3683D}" type="parTrans" cxnId="{116AFD50-8F71-4923-B708-632804BF6CF0}">
      <dgm:prSet/>
      <dgm:spPr/>
      <dgm:t>
        <a:bodyPr/>
        <a:lstStyle/>
        <a:p>
          <a:endParaRPr lang="ru-RU"/>
        </a:p>
      </dgm:t>
    </dgm:pt>
    <dgm:pt modelId="{1FE159F1-D186-4FB9-8808-F47CBE290EA7}" type="sibTrans" cxnId="{116AFD50-8F71-4923-B708-632804BF6CF0}">
      <dgm:prSet/>
      <dgm:spPr/>
      <dgm:t>
        <a:bodyPr/>
        <a:lstStyle/>
        <a:p>
          <a:endParaRPr lang="ru-RU"/>
        </a:p>
      </dgm:t>
    </dgm:pt>
    <dgm:pt modelId="{0FBF9D5C-B8A1-4232-A4C3-5BE484D4EA83}">
      <dgm:prSet/>
      <dgm:spPr/>
      <dgm:t>
        <a:bodyPr/>
        <a:lstStyle/>
        <a:p>
          <a:pPr rtl="0"/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готовит заключение по отчету, </a:t>
          </a:r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представленному </a:t>
          </a:r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специалистом в соответствии с пунктом 34 Порядка;</a:t>
          </a: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646FACF3-BCEB-46BE-B26E-65E86D7B0953}" type="parTrans" cxnId="{96BA039E-9014-49C7-BFBD-57A6D39B3BA2}">
      <dgm:prSet/>
      <dgm:spPr/>
      <dgm:t>
        <a:bodyPr/>
        <a:lstStyle/>
        <a:p>
          <a:endParaRPr lang="ru-RU"/>
        </a:p>
      </dgm:t>
    </dgm:pt>
    <dgm:pt modelId="{768C5C08-4DF5-45F3-8011-265AA5618C00}" type="sibTrans" cxnId="{96BA039E-9014-49C7-BFBD-57A6D39B3BA2}">
      <dgm:prSet/>
      <dgm:spPr/>
      <dgm:t>
        <a:bodyPr/>
        <a:lstStyle/>
        <a:p>
          <a:endParaRPr lang="ru-RU"/>
        </a:p>
      </dgm:t>
    </dgm:pt>
    <dgm:pt modelId="{B839965A-3D88-4B91-AF9C-B40DEF5FBD4C}">
      <dgm:prSet/>
      <dgm:spPr/>
      <dgm:t>
        <a:bodyPr/>
        <a:lstStyle/>
        <a:p>
          <a:pPr rtl="0"/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проводит тестовый контроль знаний и собеседование;</a:t>
          </a: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E7BC8B10-95BD-460F-A1CC-C4EF0FD7F075}" type="parTrans" cxnId="{B4386E5B-47FE-4B4A-A388-AC2E18420B5C}">
      <dgm:prSet/>
      <dgm:spPr/>
      <dgm:t>
        <a:bodyPr/>
        <a:lstStyle/>
        <a:p>
          <a:endParaRPr lang="ru-RU"/>
        </a:p>
      </dgm:t>
    </dgm:pt>
    <dgm:pt modelId="{8FC01184-1625-42BA-B15D-556530C44E45}" type="sibTrans" cxnId="{B4386E5B-47FE-4B4A-A388-AC2E18420B5C}">
      <dgm:prSet/>
      <dgm:spPr/>
      <dgm:t>
        <a:bodyPr/>
        <a:lstStyle/>
        <a:p>
          <a:endParaRPr lang="ru-RU"/>
        </a:p>
      </dgm:t>
    </dgm:pt>
    <dgm:pt modelId="{DC6D2E1B-D3D3-435C-85D2-618A7C8BE980}">
      <dgm:prSet/>
      <dgm:spPr/>
      <dgm:t>
        <a:bodyPr/>
        <a:lstStyle/>
        <a:p>
          <a:pPr rtl="0"/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принимает решение о присвоении квалификационной категории </a:t>
          </a:r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специалистам</a:t>
          </a: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D5814F9C-F884-437B-B055-7AF93354C472}" type="parTrans" cxnId="{178A3106-1F45-440A-93C6-A353E1CB9C8C}">
      <dgm:prSet/>
      <dgm:spPr/>
      <dgm:t>
        <a:bodyPr/>
        <a:lstStyle/>
        <a:p>
          <a:endParaRPr lang="ru-RU"/>
        </a:p>
      </dgm:t>
    </dgm:pt>
    <dgm:pt modelId="{3FEB2FB7-CA46-49C5-8757-49BC4B874024}" type="sibTrans" cxnId="{178A3106-1F45-440A-93C6-A353E1CB9C8C}">
      <dgm:prSet/>
      <dgm:spPr/>
      <dgm:t>
        <a:bodyPr/>
        <a:lstStyle/>
        <a:p>
          <a:endParaRPr lang="ru-RU"/>
        </a:p>
      </dgm:t>
    </dgm:pt>
    <dgm:pt modelId="{AE197D5A-653F-4CCB-9258-068B852C4000}" type="pres">
      <dgm:prSet presAssocID="{53C40EAD-2826-45FF-90AC-A945C79212A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E261B0-93A9-4631-81BB-24FA806ABE31}" type="pres">
      <dgm:prSet presAssocID="{980BB13F-91B4-447E-B83B-0D0B8AC76174}" presName="linNode" presStyleCnt="0"/>
      <dgm:spPr/>
    </dgm:pt>
    <dgm:pt modelId="{032D1C36-C486-4D7F-A383-C5A3E6F33416}" type="pres">
      <dgm:prSet presAssocID="{980BB13F-91B4-447E-B83B-0D0B8AC76174}" presName="parentText" presStyleLbl="node1" presStyleIdx="0" presStyleCnt="1" custScaleY="842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B2722C-8609-43E8-A330-56C8EEA79816}" type="pres">
      <dgm:prSet presAssocID="{980BB13F-91B4-447E-B83B-0D0B8AC76174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C5E007-8755-4068-ACE5-F69E90397272}" srcId="{53C40EAD-2826-45FF-90AC-A945C79212A7}" destId="{980BB13F-91B4-447E-B83B-0D0B8AC76174}" srcOrd="0" destOrd="0" parTransId="{06323F20-EB0B-4461-A4B1-65A32A069C00}" sibTransId="{6BA093CA-9290-4499-BA22-0C0F63D1DABB}"/>
    <dgm:cxn modelId="{F1C0D918-288A-4D89-AA56-089DF15C3DB7}" type="presOf" srcId="{0FBF9D5C-B8A1-4232-A4C3-5BE484D4EA83}" destId="{9AB2722C-8609-43E8-A330-56C8EEA79816}" srcOrd="0" destOrd="1" presId="urn:microsoft.com/office/officeart/2005/8/layout/vList5"/>
    <dgm:cxn modelId="{6CCE5FA1-2B1D-4E80-B1D6-BA2B59F2B7AD}" type="presOf" srcId="{7B05AB2F-C20B-440C-8FA9-F0CC05EC48B4}" destId="{9AB2722C-8609-43E8-A330-56C8EEA79816}" srcOrd="0" destOrd="0" presId="urn:microsoft.com/office/officeart/2005/8/layout/vList5"/>
    <dgm:cxn modelId="{116AFD50-8F71-4923-B708-632804BF6CF0}" srcId="{980BB13F-91B4-447E-B83B-0D0B8AC76174}" destId="{7B05AB2F-C20B-440C-8FA9-F0CC05EC48B4}" srcOrd="0" destOrd="0" parTransId="{3C37D24B-F248-42CD-8CFE-12E6C6F3683D}" sibTransId="{1FE159F1-D186-4FB9-8808-F47CBE290EA7}"/>
    <dgm:cxn modelId="{DB34850B-D704-4C05-8A09-A06F8FE3D389}" type="presOf" srcId="{53C40EAD-2826-45FF-90AC-A945C79212A7}" destId="{AE197D5A-653F-4CCB-9258-068B852C4000}" srcOrd="0" destOrd="0" presId="urn:microsoft.com/office/officeart/2005/8/layout/vList5"/>
    <dgm:cxn modelId="{12A16A9E-25A8-47EE-A149-0E6BDC8C0565}" type="presOf" srcId="{980BB13F-91B4-447E-B83B-0D0B8AC76174}" destId="{032D1C36-C486-4D7F-A383-C5A3E6F33416}" srcOrd="0" destOrd="0" presId="urn:microsoft.com/office/officeart/2005/8/layout/vList5"/>
    <dgm:cxn modelId="{178A3106-1F45-440A-93C6-A353E1CB9C8C}" srcId="{980BB13F-91B4-447E-B83B-0D0B8AC76174}" destId="{DC6D2E1B-D3D3-435C-85D2-618A7C8BE980}" srcOrd="3" destOrd="0" parTransId="{D5814F9C-F884-437B-B055-7AF93354C472}" sibTransId="{3FEB2FB7-CA46-49C5-8757-49BC4B874024}"/>
    <dgm:cxn modelId="{B4386E5B-47FE-4B4A-A388-AC2E18420B5C}" srcId="{980BB13F-91B4-447E-B83B-0D0B8AC76174}" destId="{B839965A-3D88-4B91-AF9C-B40DEF5FBD4C}" srcOrd="2" destOrd="0" parTransId="{E7BC8B10-95BD-460F-A1CC-C4EF0FD7F075}" sibTransId="{8FC01184-1625-42BA-B15D-556530C44E45}"/>
    <dgm:cxn modelId="{F02A228B-7B53-4DFF-A70A-3A298A19FC4C}" type="presOf" srcId="{B839965A-3D88-4B91-AF9C-B40DEF5FBD4C}" destId="{9AB2722C-8609-43E8-A330-56C8EEA79816}" srcOrd="0" destOrd="2" presId="urn:microsoft.com/office/officeart/2005/8/layout/vList5"/>
    <dgm:cxn modelId="{96BA039E-9014-49C7-BFBD-57A6D39B3BA2}" srcId="{980BB13F-91B4-447E-B83B-0D0B8AC76174}" destId="{0FBF9D5C-B8A1-4232-A4C3-5BE484D4EA83}" srcOrd="1" destOrd="0" parTransId="{646FACF3-BCEB-46BE-B26E-65E86D7B0953}" sibTransId="{768C5C08-4DF5-45F3-8011-265AA5618C00}"/>
    <dgm:cxn modelId="{4FB777B4-60BF-4ADB-85C1-428CF12A6C8D}" type="presOf" srcId="{DC6D2E1B-D3D3-435C-85D2-618A7C8BE980}" destId="{9AB2722C-8609-43E8-A330-56C8EEA79816}" srcOrd="0" destOrd="3" presId="urn:microsoft.com/office/officeart/2005/8/layout/vList5"/>
    <dgm:cxn modelId="{4E90E8A4-7232-41A7-B1F3-74355EC6BD90}" type="presParOf" srcId="{AE197D5A-653F-4CCB-9258-068B852C4000}" destId="{A4E261B0-93A9-4631-81BB-24FA806ABE31}" srcOrd="0" destOrd="0" presId="urn:microsoft.com/office/officeart/2005/8/layout/vList5"/>
    <dgm:cxn modelId="{47DE1827-CE5A-4264-80E4-6C76B0EC15FA}" type="presParOf" srcId="{A4E261B0-93A9-4631-81BB-24FA806ABE31}" destId="{032D1C36-C486-4D7F-A383-C5A3E6F33416}" srcOrd="0" destOrd="0" presId="urn:microsoft.com/office/officeart/2005/8/layout/vList5"/>
    <dgm:cxn modelId="{FED913A5-CEB1-4BC1-8D7C-DCA7A2B030C9}" type="presParOf" srcId="{A4E261B0-93A9-4631-81BB-24FA806ABE31}" destId="{9AB2722C-8609-43E8-A330-56C8EEA7981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C272DE1-3677-4692-A67F-4E17D2B4E5B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2B1FD0-05C6-494B-A3B7-2B5ADC3C085E}">
      <dgm:prSet/>
      <dgm:spPr/>
      <dgm:t>
        <a:bodyPr/>
        <a:lstStyle/>
        <a:p>
          <a:pPr rtl="0"/>
          <a:r>
            <a:rPr lang="ru-RU" dirty="0" smtClean="0"/>
            <a:t>Председатель экспертной группы</a:t>
          </a:r>
          <a:endParaRPr lang="ru-RU" dirty="0"/>
        </a:p>
      </dgm:t>
    </dgm:pt>
    <dgm:pt modelId="{E2A16E82-BB70-4B8E-A21D-28A3B0F3372A}" type="parTrans" cxnId="{CCF0B770-5FD2-4DC7-A3CE-65B62F3DA9F7}">
      <dgm:prSet/>
      <dgm:spPr/>
      <dgm:t>
        <a:bodyPr/>
        <a:lstStyle/>
        <a:p>
          <a:endParaRPr lang="ru-RU"/>
        </a:p>
      </dgm:t>
    </dgm:pt>
    <dgm:pt modelId="{A271B171-B0A8-4DEE-826D-6B02098E9C12}" type="sibTrans" cxnId="{CCF0B770-5FD2-4DC7-A3CE-65B62F3DA9F7}">
      <dgm:prSet/>
      <dgm:spPr/>
      <dgm:t>
        <a:bodyPr/>
        <a:lstStyle/>
        <a:p>
          <a:endParaRPr lang="ru-RU"/>
        </a:p>
      </dgm:t>
    </dgm:pt>
    <dgm:pt modelId="{55F4D99E-49B3-4FEC-A80A-5400F43B2028}">
      <dgm:prSet/>
      <dgm:spPr/>
      <dgm:t>
        <a:bodyPr/>
        <a:lstStyle/>
        <a:p>
          <a:pPr rtl="0"/>
          <a:r>
            <a:rPr lang="ru-RU" dirty="0" smtClean="0"/>
            <a:t>Заместитель председателя экспертной группы</a:t>
          </a:r>
          <a:endParaRPr lang="ru-RU" dirty="0"/>
        </a:p>
      </dgm:t>
    </dgm:pt>
    <dgm:pt modelId="{76B08B52-8AD8-4D15-B07F-3E8749DFC972}" type="parTrans" cxnId="{292625BF-7B6F-4E30-A967-3F160559B7F5}">
      <dgm:prSet/>
      <dgm:spPr/>
      <dgm:t>
        <a:bodyPr/>
        <a:lstStyle/>
        <a:p>
          <a:endParaRPr lang="ru-RU"/>
        </a:p>
      </dgm:t>
    </dgm:pt>
    <dgm:pt modelId="{F3B411B2-4E81-4A8C-B0A6-3CF3B20D19DA}" type="sibTrans" cxnId="{292625BF-7B6F-4E30-A967-3F160559B7F5}">
      <dgm:prSet/>
      <dgm:spPr/>
      <dgm:t>
        <a:bodyPr/>
        <a:lstStyle/>
        <a:p>
          <a:endParaRPr lang="ru-RU"/>
        </a:p>
      </dgm:t>
    </dgm:pt>
    <dgm:pt modelId="{755BA23A-FBAA-45DF-80B8-7E299CB0FFE9}">
      <dgm:prSet/>
      <dgm:spPr/>
      <dgm:t>
        <a:bodyPr/>
        <a:lstStyle/>
        <a:p>
          <a:pPr rtl="0"/>
          <a:r>
            <a:rPr lang="ru-RU" smtClean="0"/>
            <a:t>Секретарь экспертной группы</a:t>
          </a:r>
          <a:endParaRPr lang="ru-RU"/>
        </a:p>
      </dgm:t>
    </dgm:pt>
    <dgm:pt modelId="{776E1626-1530-4E57-9240-598316D87891}" type="parTrans" cxnId="{E70AF341-8BCE-4B4D-ABE1-89A1157295A9}">
      <dgm:prSet/>
      <dgm:spPr/>
      <dgm:t>
        <a:bodyPr/>
        <a:lstStyle/>
        <a:p>
          <a:endParaRPr lang="ru-RU"/>
        </a:p>
      </dgm:t>
    </dgm:pt>
    <dgm:pt modelId="{F68DC7FB-CF52-4172-9539-D8E575890201}" type="sibTrans" cxnId="{E70AF341-8BCE-4B4D-ABE1-89A1157295A9}">
      <dgm:prSet/>
      <dgm:spPr/>
      <dgm:t>
        <a:bodyPr/>
        <a:lstStyle/>
        <a:p>
          <a:endParaRPr lang="ru-RU"/>
        </a:p>
      </dgm:t>
    </dgm:pt>
    <dgm:pt modelId="{28494647-E501-44A2-8FF2-95BF57C9D374}">
      <dgm:prSet/>
      <dgm:spPr/>
      <dgm:t>
        <a:bodyPr/>
        <a:lstStyle/>
        <a:p>
          <a:pPr rtl="0"/>
          <a:r>
            <a:rPr lang="ru-RU" dirty="0" smtClean="0"/>
            <a:t>Члены экспертной группы (председатель, </a:t>
          </a:r>
          <a:r>
            <a:rPr lang="ru-RU" dirty="0" smtClean="0"/>
            <a:t>зампредседателя, </a:t>
          </a:r>
          <a:r>
            <a:rPr lang="ru-RU" dirty="0" smtClean="0"/>
            <a:t>секретарь, члены экспертной группы                (не менее 5 человек)</a:t>
          </a:r>
          <a:endParaRPr lang="ru-RU" dirty="0"/>
        </a:p>
      </dgm:t>
    </dgm:pt>
    <dgm:pt modelId="{F0692E6D-C5C4-422A-9C06-47466127BBB1}" type="parTrans" cxnId="{DA14A6B6-2E6A-43D4-AD2A-D819BBA58534}">
      <dgm:prSet/>
      <dgm:spPr/>
      <dgm:t>
        <a:bodyPr/>
        <a:lstStyle/>
        <a:p>
          <a:endParaRPr lang="ru-RU"/>
        </a:p>
      </dgm:t>
    </dgm:pt>
    <dgm:pt modelId="{0A3C5ED1-0A1F-405B-9A87-00CFDA3A3B07}" type="sibTrans" cxnId="{DA14A6B6-2E6A-43D4-AD2A-D819BBA58534}">
      <dgm:prSet/>
      <dgm:spPr/>
      <dgm:t>
        <a:bodyPr/>
        <a:lstStyle/>
        <a:p>
          <a:endParaRPr lang="ru-RU"/>
        </a:p>
      </dgm:t>
    </dgm:pt>
    <dgm:pt modelId="{78DDF594-0672-4E77-B2AA-75DCBE913FD1}" type="pres">
      <dgm:prSet presAssocID="{AC272DE1-3677-4692-A67F-4E17D2B4E5B6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8A32C9-9CFC-4C64-8021-DF28802EDCF4}" type="pres">
      <dgm:prSet presAssocID="{AC272DE1-3677-4692-A67F-4E17D2B4E5B6}" presName="arrow" presStyleLbl="bgShp" presStyleIdx="0" presStyleCnt="1" custLinFactNeighborX="525" custLinFactNeighborY="-20389"/>
      <dgm:spPr/>
    </dgm:pt>
    <dgm:pt modelId="{F163DF25-E0C0-44E6-91A2-202AE6D42798}" type="pres">
      <dgm:prSet presAssocID="{AC272DE1-3677-4692-A67F-4E17D2B4E5B6}" presName="linearProcess" presStyleCnt="0"/>
      <dgm:spPr/>
    </dgm:pt>
    <dgm:pt modelId="{E29E1147-149D-4F32-B00F-7A7D7056A5DE}" type="pres">
      <dgm:prSet presAssocID="{FC2B1FD0-05C6-494B-A3B7-2B5ADC3C085E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B82626-2F89-4A75-A684-D53074948112}" type="pres">
      <dgm:prSet presAssocID="{A271B171-B0A8-4DEE-826D-6B02098E9C12}" presName="sibTrans" presStyleCnt="0"/>
      <dgm:spPr/>
    </dgm:pt>
    <dgm:pt modelId="{128F85C1-5120-4EE5-95D8-F22E0006DEB2}" type="pres">
      <dgm:prSet presAssocID="{55F4D99E-49B3-4FEC-A80A-5400F43B2028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264116-22C6-454D-87E9-D5110BB494B5}" type="pres">
      <dgm:prSet presAssocID="{F3B411B2-4E81-4A8C-B0A6-3CF3B20D19DA}" presName="sibTrans" presStyleCnt="0"/>
      <dgm:spPr/>
    </dgm:pt>
    <dgm:pt modelId="{549DE45A-33BC-46F2-AD9E-E32BD8CB9F8F}" type="pres">
      <dgm:prSet presAssocID="{755BA23A-FBAA-45DF-80B8-7E299CB0FFE9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EDDB61-2A04-42A3-BF2F-6737EA27CB46}" type="pres">
      <dgm:prSet presAssocID="{F68DC7FB-CF52-4172-9539-D8E575890201}" presName="sibTrans" presStyleCnt="0"/>
      <dgm:spPr/>
    </dgm:pt>
    <dgm:pt modelId="{36325AAE-C320-4CC7-8ED1-9C577B97684E}" type="pres">
      <dgm:prSet presAssocID="{28494647-E501-44A2-8FF2-95BF57C9D374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BED9B2-BD62-4286-80ED-90185755174E}" type="presOf" srcId="{28494647-E501-44A2-8FF2-95BF57C9D374}" destId="{36325AAE-C320-4CC7-8ED1-9C577B97684E}" srcOrd="0" destOrd="0" presId="urn:microsoft.com/office/officeart/2005/8/layout/hProcess9"/>
    <dgm:cxn modelId="{292625BF-7B6F-4E30-A967-3F160559B7F5}" srcId="{AC272DE1-3677-4692-A67F-4E17D2B4E5B6}" destId="{55F4D99E-49B3-4FEC-A80A-5400F43B2028}" srcOrd="1" destOrd="0" parTransId="{76B08B52-8AD8-4D15-B07F-3E8749DFC972}" sibTransId="{F3B411B2-4E81-4A8C-B0A6-3CF3B20D19DA}"/>
    <dgm:cxn modelId="{DA14A6B6-2E6A-43D4-AD2A-D819BBA58534}" srcId="{AC272DE1-3677-4692-A67F-4E17D2B4E5B6}" destId="{28494647-E501-44A2-8FF2-95BF57C9D374}" srcOrd="3" destOrd="0" parTransId="{F0692E6D-C5C4-422A-9C06-47466127BBB1}" sibTransId="{0A3C5ED1-0A1F-405B-9A87-00CFDA3A3B07}"/>
    <dgm:cxn modelId="{6E7992D2-B260-43FE-BC7F-49EB6F8FFE4D}" type="presOf" srcId="{AC272DE1-3677-4692-A67F-4E17D2B4E5B6}" destId="{78DDF594-0672-4E77-B2AA-75DCBE913FD1}" srcOrd="0" destOrd="0" presId="urn:microsoft.com/office/officeart/2005/8/layout/hProcess9"/>
    <dgm:cxn modelId="{E70AF341-8BCE-4B4D-ABE1-89A1157295A9}" srcId="{AC272DE1-3677-4692-A67F-4E17D2B4E5B6}" destId="{755BA23A-FBAA-45DF-80B8-7E299CB0FFE9}" srcOrd="2" destOrd="0" parTransId="{776E1626-1530-4E57-9240-598316D87891}" sibTransId="{F68DC7FB-CF52-4172-9539-D8E575890201}"/>
    <dgm:cxn modelId="{ABC75486-287D-46C4-819F-B9DFAAEB12C6}" type="presOf" srcId="{55F4D99E-49B3-4FEC-A80A-5400F43B2028}" destId="{128F85C1-5120-4EE5-95D8-F22E0006DEB2}" srcOrd="0" destOrd="0" presId="urn:microsoft.com/office/officeart/2005/8/layout/hProcess9"/>
    <dgm:cxn modelId="{6702310D-951A-4831-8E7B-DD1BFF1B8674}" type="presOf" srcId="{FC2B1FD0-05C6-494B-A3B7-2B5ADC3C085E}" destId="{E29E1147-149D-4F32-B00F-7A7D7056A5DE}" srcOrd="0" destOrd="0" presId="urn:microsoft.com/office/officeart/2005/8/layout/hProcess9"/>
    <dgm:cxn modelId="{6C287EA4-E2E9-4795-B622-A13FF9DC1C09}" type="presOf" srcId="{755BA23A-FBAA-45DF-80B8-7E299CB0FFE9}" destId="{549DE45A-33BC-46F2-AD9E-E32BD8CB9F8F}" srcOrd="0" destOrd="0" presId="urn:microsoft.com/office/officeart/2005/8/layout/hProcess9"/>
    <dgm:cxn modelId="{CCF0B770-5FD2-4DC7-A3CE-65B62F3DA9F7}" srcId="{AC272DE1-3677-4692-A67F-4E17D2B4E5B6}" destId="{FC2B1FD0-05C6-494B-A3B7-2B5ADC3C085E}" srcOrd="0" destOrd="0" parTransId="{E2A16E82-BB70-4B8E-A21D-28A3B0F3372A}" sibTransId="{A271B171-B0A8-4DEE-826D-6B02098E9C12}"/>
    <dgm:cxn modelId="{FE0A616F-C2FD-4DC8-AAA2-1AD2FFEC1EDA}" type="presParOf" srcId="{78DDF594-0672-4E77-B2AA-75DCBE913FD1}" destId="{0D8A32C9-9CFC-4C64-8021-DF28802EDCF4}" srcOrd="0" destOrd="0" presId="urn:microsoft.com/office/officeart/2005/8/layout/hProcess9"/>
    <dgm:cxn modelId="{943BE2AC-93B0-404F-AD8E-05090FF6CA26}" type="presParOf" srcId="{78DDF594-0672-4E77-B2AA-75DCBE913FD1}" destId="{F163DF25-E0C0-44E6-91A2-202AE6D42798}" srcOrd="1" destOrd="0" presId="urn:microsoft.com/office/officeart/2005/8/layout/hProcess9"/>
    <dgm:cxn modelId="{B4E9A5AD-D2E2-4E22-8FBA-CF201FDF8D7C}" type="presParOf" srcId="{F163DF25-E0C0-44E6-91A2-202AE6D42798}" destId="{E29E1147-149D-4F32-B00F-7A7D7056A5DE}" srcOrd="0" destOrd="0" presId="urn:microsoft.com/office/officeart/2005/8/layout/hProcess9"/>
    <dgm:cxn modelId="{89268101-C0CE-4CEC-AC7B-A9E41DF45C7D}" type="presParOf" srcId="{F163DF25-E0C0-44E6-91A2-202AE6D42798}" destId="{D6B82626-2F89-4A75-A684-D53074948112}" srcOrd="1" destOrd="0" presId="urn:microsoft.com/office/officeart/2005/8/layout/hProcess9"/>
    <dgm:cxn modelId="{91C3627B-ACBA-42AE-A03E-8BE54BA63C48}" type="presParOf" srcId="{F163DF25-E0C0-44E6-91A2-202AE6D42798}" destId="{128F85C1-5120-4EE5-95D8-F22E0006DEB2}" srcOrd="2" destOrd="0" presId="urn:microsoft.com/office/officeart/2005/8/layout/hProcess9"/>
    <dgm:cxn modelId="{0E0E3D97-8DDA-42DB-B178-8C4141CEF998}" type="presParOf" srcId="{F163DF25-E0C0-44E6-91A2-202AE6D42798}" destId="{46264116-22C6-454D-87E9-D5110BB494B5}" srcOrd="3" destOrd="0" presId="urn:microsoft.com/office/officeart/2005/8/layout/hProcess9"/>
    <dgm:cxn modelId="{69AB7506-4B96-4A9A-8FEF-CF26D4AF1EE6}" type="presParOf" srcId="{F163DF25-E0C0-44E6-91A2-202AE6D42798}" destId="{549DE45A-33BC-46F2-AD9E-E32BD8CB9F8F}" srcOrd="4" destOrd="0" presId="urn:microsoft.com/office/officeart/2005/8/layout/hProcess9"/>
    <dgm:cxn modelId="{15E0E88D-CC17-457D-96CE-AC37C6694A46}" type="presParOf" srcId="{F163DF25-E0C0-44E6-91A2-202AE6D42798}" destId="{36EDDB61-2A04-42A3-BF2F-6737EA27CB46}" srcOrd="5" destOrd="0" presId="urn:microsoft.com/office/officeart/2005/8/layout/hProcess9"/>
    <dgm:cxn modelId="{35F3C727-E428-40D6-B069-6C148A714551}" type="presParOf" srcId="{F163DF25-E0C0-44E6-91A2-202AE6D42798}" destId="{36325AAE-C320-4CC7-8ED1-9C577B97684E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70EFF6-7301-473C-B053-D86B3F320A4D}">
      <dsp:nvSpPr>
        <dsp:cNvPr id="0" name=""/>
        <dsp:cNvSpPr/>
      </dsp:nvSpPr>
      <dsp:spPr>
        <a:xfrm>
          <a:off x="0" y="0"/>
          <a:ext cx="9072572" cy="2011183"/>
        </a:xfrm>
        <a:prstGeom prst="roundRect">
          <a:avLst>
            <a:gd name="adj" fmla="val 10000"/>
          </a:avLst>
        </a:prstGeom>
        <a:solidFill>
          <a:srgbClr val="FF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smtClean="0">
              <a:solidFill>
                <a:schemeClr val="accent5">
                  <a:lumMod val="75000"/>
                </a:schemeClr>
              </a:solidFill>
            </a:rPr>
            <a:t> Координационный комитет </a:t>
          </a:r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0" kern="1200" smtClean="0">
              <a:solidFill>
                <a:schemeClr val="accent5">
                  <a:lumMod val="75000"/>
                </a:schemeClr>
              </a:solidFill>
            </a:rPr>
            <a:t>Организует деятельность территориальной аттестационной комиссии Департамента здравоохранения Томской области</a:t>
          </a:r>
          <a:endParaRPr lang="ru-RU" sz="2700" b="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58906" y="58906"/>
        <a:ext cx="6993856" cy="1893371"/>
      </dsp:txXfrm>
    </dsp:sp>
    <dsp:sp modelId="{BCD45B12-488E-45C5-AFA3-8D0B20AFABC8}">
      <dsp:nvSpPr>
        <dsp:cNvPr id="0" name=""/>
        <dsp:cNvSpPr/>
      </dsp:nvSpPr>
      <dsp:spPr>
        <a:xfrm>
          <a:off x="1601042" y="2458113"/>
          <a:ext cx="9072572" cy="2011183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chemeClr val="accent5">
                  <a:lumMod val="75000"/>
                </a:schemeClr>
              </a:solidFill>
            </a:rPr>
            <a:t>Экспертные группы</a:t>
          </a:r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accent5">
                  <a:lumMod val="75000"/>
                </a:schemeClr>
              </a:solidFill>
            </a:rPr>
            <a:t>Проводят аттестацию специалистов  </a:t>
          </a:r>
          <a:endParaRPr lang="ru-RU" sz="27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1659948" y="2517019"/>
        <a:ext cx="6046449" cy="1893371"/>
      </dsp:txXfrm>
    </dsp:sp>
    <dsp:sp modelId="{442B9F26-1216-43EC-9F45-7C23281849D0}">
      <dsp:nvSpPr>
        <dsp:cNvPr id="0" name=""/>
        <dsp:cNvSpPr/>
      </dsp:nvSpPr>
      <dsp:spPr>
        <a:xfrm>
          <a:off x="7765303" y="1581013"/>
          <a:ext cx="1307269" cy="130726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8059439" y="1581013"/>
        <a:ext cx="718997" cy="9837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FFE704-DD04-4F18-B73C-B0BC67128770}">
      <dsp:nvSpPr>
        <dsp:cNvPr id="0" name=""/>
        <dsp:cNvSpPr/>
      </dsp:nvSpPr>
      <dsp:spPr>
        <a:xfrm>
          <a:off x="0" y="-83988"/>
          <a:ext cx="8778039" cy="1559966"/>
        </a:xfrm>
        <a:prstGeom prst="roundRect">
          <a:avLst>
            <a:gd name="adj" fmla="val 10000"/>
          </a:avLst>
        </a:prstGeom>
        <a:solidFill>
          <a:srgbClr val="FF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900" b="1" kern="1200" dirty="0" smtClean="0">
            <a:solidFill>
              <a:schemeClr val="accent5">
                <a:lumMod val="75000"/>
              </a:schemeClr>
            </a:solidFill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200" b="1" kern="1200" dirty="0" smtClean="0">
              <a:solidFill>
                <a:schemeClr val="accent5">
                  <a:lumMod val="75000"/>
                </a:schemeClr>
              </a:solidFill>
            </a:rPr>
            <a:t>Председатель координационного комитета  - председатель территориальной аттестационной комиссии: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200" kern="1200" dirty="0" err="1" smtClean="0">
              <a:solidFill>
                <a:schemeClr val="accent5">
                  <a:lumMod val="75000"/>
                </a:schemeClr>
              </a:solidFill>
            </a:rPr>
            <a:t>Фидаров</a:t>
          </a:r>
          <a:r>
            <a:rPr lang="ru-RU" sz="2200" kern="1200" dirty="0" smtClean="0">
              <a:solidFill>
                <a:schemeClr val="accent5">
                  <a:lumMod val="75000"/>
                </a:schemeClr>
              </a:solidFill>
            </a:rPr>
            <a:t> Р.О. – начальник Департамента здравоохранения Томской области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45690" y="-38298"/>
        <a:ext cx="7094713" cy="1468586"/>
      </dsp:txXfrm>
    </dsp:sp>
    <dsp:sp modelId="{31029097-1C7B-4184-9650-0F008BD9C1A7}">
      <dsp:nvSpPr>
        <dsp:cNvPr id="0" name=""/>
        <dsp:cNvSpPr/>
      </dsp:nvSpPr>
      <dsp:spPr>
        <a:xfrm>
          <a:off x="759785" y="1545765"/>
          <a:ext cx="8825265" cy="1727319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200" b="1" kern="1200" dirty="0" smtClean="0">
              <a:solidFill>
                <a:schemeClr val="accent5">
                  <a:lumMod val="75000"/>
                </a:schemeClr>
              </a:solidFill>
            </a:rPr>
            <a:t>Заместитель председателя координационного комитета: </a:t>
          </a:r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2200" kern="1200" dirty="0" smtClean="0">
              <a:solidFill>
                <a:schemeClr val="accent5">
                  <a:lumMod val="75000"/>
                </a:schemeClr>
              </a:solidFill>
            </a:rPr>
            <a:t>Сергеев А.В. – председатель комитета организационно-кадровой работы Департамента здравоохранения Томской области</a:t>
          </a:r>
          <a:endParaRPr lang="ru-RU" sz="22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810376" y="1596356"/>
        <a:ext cx="6925950" cy="1626137"/>
      </dsp:txXfrm>
    </dsp:sp>
    <dsp:sp modelId="{85EDCAF5-B624-4BDE-9F62-FAAE7392AA73}">
      <dsp:nvSpPr>
        <dsp:cNvPr id="0" name=""/>
        <dsp:cNvSpPr/>
      </dsp:nvSpPr>
      <dsp:spPr>
        <a:xfrm>
          <a:off x="1549065" y="3387955"/>
          <a:ext cx="8778039" cy="1895920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200" b="1" kern="1200" dirty="0" smtClean="0">
              <a:solidFill>
                <a:schemeClr val="accent5">
                  <a:lumMod val="75000"/>
                </a:schemeClr>
              </a:solidFill>
            </a:rPr>
            <a:t>Ответственный секретарь координационного комитета – ответственный секретарь территориальной аттестационной комиссии: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accent5">
                  <a:lumMod val="75000"/>
                </a:schemeClr>
              </a:solidFill>
            </a:rPr>
            <a:t> Заворина В.Ф. – главный специалист отдела кадровой политики Департамента здравоохранения Томской области</a:t>
          </a:r>
          <a:endParaRPr lang="ru-RU" sz="22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1604595" y="3443485"/>
        <a:ext cx="6878468" cy="1784860"/>
      </dsp:txXfrm>
    </dsp:sp>
    <dsp:sp modelId="{807DBCED-01AF-412F-9304-D37459DCA83C}">
      <dsp:nvSpPr>
        <dsp:cNvPr id="0" name=""/>
        <dsp:cNvSpPr/>
      </dsp:nvSpPr>
      <dsp:spPr>
        <a:xfrm>
          <a:off x="7764061" y="1098985"/>
          <a:ext cx="1013977" cy="101397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992206" y="1098985"/>
        <a:ext cx="557687" cy="763018"/>
      </dsp:txXfrm>
    </dsp:sp>
    <dsp:sp modelId="{C4ACA6C2-908A-4AE1-AB3A-C9EFE4332DA9}">
      <dsp:nvSpPr>
        <dsp:cNvPr id="0" name=""/>
        <dsp:cNvSpPr/>
      </dsp:nvSpPr>
      <dsp:spPr>
        <a:xfrm>
          <a:off x="8538594" y="2908546"/>
          <a:ext cx="1013977" cy="101397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8766739" y="2908546"/>
        <a:ext cx="557687" cy="7630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2CEBD-1FFA-4269-85C8-726624D86763}">
      <dsp:nvSpPr>
        <dsp:cNvPr id="0" name=""/>
        <dsp:cNvSpPr/>
      </dsp:nvSpPr>
      <dsp:spPr>
        <a:xfrm>
          <a:off x="0" y="1556639"/>
          <a:ext cx="10883900" cy="2075519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39FEDD-86D3-49B0-8FDA-E075BC02B8A8}">
      <dsp:nvSpPr>
        <dsp:cNvPr id="0" name=""/>
        <dsp:cNvSpPr/>
      </dsp:nvSpPr>
      <dsp:spPr>
        <a:xfrm>
          <a:off x="5560" y="0"/>
          <a:ext cx="2993474" cy="2075519"/>
        </a:xfrm>
        <a:prstGeom prst="rect">
          <a:avLst/>
        </a:prstGeom>
        <a:solidFill>
          <a:srgbClr val="EBDFE9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</a:rPr>
            <a:t>Специалисты, изъявившие желание пройти аттестацию для получения квалификационной категории, предоставляют документы в аттестационную </a:t>
          </a: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</a:rPr>
            <a:t>комиссию </a:t>
          </a: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</a:rPr>
            <a:t>(п.36 </a:t>
          </a: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</a:rPr>
            <a:t>приказа </a:t>
          </a: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</a:rPr>
            <a:t>МЗ РФ от 31.08.2023 №458н)</a:t>
          </a:r>
          <a:endParaRPr lang="ru-RU" sz="16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5560" y="0"/>
        <a:ext cx="2993474" cy="2075519"/>
      </dsp:txXfrm>
    </dsp:sp>
    <dsp:sp modelId="{A8FA2B9A-1FCF-4DCF-BDC8-61B3C3013EDD}">
      <dsp:nvSpPr>
        <dsp:cNvPr id="0" name=""/>
        <dsp:cNvSpPr/>
      </dsp:nvSpPr>
      <dsp:spPr>
        <a:xfrm>
          <a:off x="1242857" y="2334959"/>
          <a:ext cx="518879" cy="51887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73D019-C650-4C8D-AF79-92E1B56C9EB1}">
      <dsp:nvSpPr>
        <dsp:cNvPr id="0" name=""/>
        <dsp:cNvSpPr/>
      </dsp:nvSpPr>
      <dsp:spPr>
        <a:xfrm>
          <a:off x="3113952" y="3031212"/>
          <a:ext cx="2764374" cy="2075519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accent1">
                  <a:lumMod val="75000"/>
                </a:schemeClr>
              </a:solidFill>
            </a:rPr>
            <a:t>Специалист, имеющий присвоенную категорию, предоставляет документы в адрес аттестационной комиссии не позднее 91 рабочего дня до окончания ее срока </a:t>
          </a:r>
          <a:r>
            <a:rPr lang="ru-RU" sz="1500" b="1" kern="1200" dirty="0" smtClean="0">
              <a:solidFill>
                <a:schemeClr val="accent1">
                  <a:lumMod val="75000"/>
                </a:schemeClr>
              </a:solidFill>
            </a:rPr>
            <a:t>действия                                </a:t>
          </a:r>
          <a:r>
            <a:rPr lang="ru-RU" sz="1500" b="1" kern="1200" dirty="0" smtClean="0">
              <a:solidFill>
                <a:schemeClr val="accent1">
                  <a:lumMod val="75000"/>
                </a:schemeClr>
              </a:solidFill>
            </a:rPr>
            <a:t>(</a:t>
          </a:r>
          <a:r>
            <a:rPr lang="ru-RU" sz="1500" b="1" kern="1200" dirty="0" smtClean="0">
              <a:solidFill>
                <a:schemeClr val="accent1">
                  <a:lumMod val="75000"/>
                </a:schemeClr>
              </a:solidFill>
            </a:rPr>
            <a:t>п.37 приказа </a:t>
          </a:r>
          <a:r>
            <a:rPr lang="ru-RU" sz="1500" b="1" kern="1200" dirty="0" smtClean="0">
              <a:solidFill>
                <a:schemeClr val="accent1">
                  <a:lumMod val="75000"/>
                </a:schemeClr>
              </a:solidFill>
            </a:rPr>
            <a:t>МЗ РФ от 31.08.2023 №458н</a:t>
          </a: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</a:rPr>
            <a:t>)</a:t>
          </a:r>
          <a:endParaRPr lang="ru-RU" sz="16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113952" y="3031212"/>
        <a:ext cx="2764374" cy="2075519"/>
      </dsp:txXfrm>
    </dsp:sp>
    <dsp:sp modelId="{A1595A39-9291-42DC-BFC7-9CCB8F2080B6}">
      <dsp:nvSpPr>
        <dsp:cNvPr id="0" name=""/>
        <dsp:cNvSpPr/>
      </dsp:nvSpPr>
      <dsp:spPr>
        <a:xfrm>
          <a:off x="4236699" y="2334959"/>
          <a:ext cx="518879" cy="51887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01A494-5E6C-49FE-858F-8597265FA95F}">
      <dsp:nvSpPr>
        <dsp:cNvPr id="0" name=""/>
        <dsp:cNvSpPr/>
      </dsp:nvSpPr>
      <dsp:spPr>
        <a:xfrm>
          <a:off x="5993244" y="-90752"/>
          <a:ext cx="3796705" cy="2438527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</a:rPr>
            <a:t>В случае непредставления  документов специалистом либо его представителем по уважительной причине в указанный срок аттестация может быть проведена позднее даты окончания срока действия имеющейся квалификационной категории </a:t>
          </a: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</a:rPr>
            <a:t>                     (п.37 приказа </a:t>
          </a: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</a:rPr>
            <a:t>МЗ РФ от 31.08.2023 №458н)</a:t>
          </a:r>
          <a:endParaRPr lang="ru-RU" sz="16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5993244" y="-90752"/>
        <a:ext cx="3796705" cy="2438527"/>
      </dsp:txXfrm>
    </dsp:sp>
    <dsp:sp modelId="{7E0AB9B8-1A64-45BD-B57A-3DA0BAAD195B}">
      <dsp:nvSpPr>
        <dsp:cNvPr id="0" name=""/>
        <dsp:cNvSpPr/>
      </dsp:nvSpPr>
      <dsp:spPr>
        <a:xfrm>
          <a:off x="7632157" y="2425711"/>
          <a:ext cx="518879" cy="51887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3CB127-A69B-4B48-A7A4-788D75471EBC}">
      <dsp:nvSpPr>
        <dsp:cNvPr id="0" name=""/>
        <dsp:cNvSpPr/>
      </dsp:nvSpPr>
      <dsp:spPr>
        <a:xfrm>
          <a:off x="0" y="38506"/>
          <a:ext cx="10515600" cy="1319175"/>
        </a:xfrm>
        <a:prstGeom prst="roundRect">
          <a:avLst/>
        </a:prstGeom>
        <a:solidFill>
          <a:srgbClr val="FFCCCC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kern="1200" dirty="0" smtClean="0">
              <a:solidFill>
                <a:schemeClr val="accent1">
                  <a:lumMod val="75000"/>
                </a:schemeClr>
              </a:solidFill>
            </a:rPr>
            <a:t>Специалистом лично</a:t>
          </a:r>
          <a:endParaRPr lang="ru-RU" sz="55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64397" y="102903"/>
        <a:ext cx="10386806" cy="1190381"/>
      </dsp:txXfrm>
    </dsp:sp>
    <dsp:sp modelId="{3B47185A-ADDC-4447-9538-3886847A3534}">
      <dsp:nvSpPr>
        <dsp:cNvPr id="0" name=""/>
        <dsp:cNvSpPr/>
      </dsp:nvSpPr>
      <dsp:spPr>
        <a:xfrm>
          <a:off x="0" y="1516081"/>
          <a:ext cx="10515600" cy="1319175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kern="1200" dirty="0" smtClean="0">
              <a:solidFill>
                <a:schemeClr val="accent1">
                  <a:lumMod val="75000"/>
                </a:schemeClr>
              </a:solidFill>
            </a:rPr>
            <a:t>Курьерской службой </a:t>
          </a:r>
          <a:endParaRPr lang="ru-RU" sz="55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64397" y="1580478"/>
        <a:ext cx="10386806" cy="1190381"/>
      </dsp:txXfrm>
    </dsp:sp>
    <dsp:sp modelId="{2DA774E5-B24F-4181-BAE6-0A55FDB2CDE7}">
      <dsp:nvSpPr>
        <dsp:cNvPr id="0" name=""/>
        <dsp:cNvSpPr/>
      </dsp:nvSpPr>
      <dsp:spPr>
        <a:xfrm>
          <a:off x="0" y="2993656"/>
          <a:ext cx="10515600" cy="1319175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kern="1200" dirty="0" smtClean="0">
              <a:solidFill>
                <a:schemeClr val="accent1">
                  <a:lumMod val="75000"/>
                </a:schemeClr>
              </a:solidFill>
            </a:rPr>
            <a:t>Почтовой службой  </a:t>
          </a:r>
          <a:endParaRPr lang="ru-RU" sz="55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64397" y="3058053"/>
        <a:ext cx="10386806" cy="11903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2D1686-5C28-44F5-A79E-6D56A25FA58F}">
      <dsp:nvSpPr>
        <dsp:cNvPr id="0" name=""/>
        <dsp:cNvSpPr/>
      </dsp:nvSpPr>
      <dsp:spPr>
        <a:xfrm>
          <a:off x="0" y="20266"/>
          <a:ext cx="10515600" cy="839474"/>
        </a:xfrm>
        <a:prstGeom prst="roundRect">
          <a:avLst/>
        </a:prstGeom>
        <a:solidFill>
          <a:srgbClr val="FFCCCC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chemeClr val="accent1">
                  <a:lumMod val="75000"/>
                </a:schemeClr>
              </a:solidFill>
            </a:rPr>
            <a:t> Об образовании и (или) о квалификации</a:t>
          </a:r>
          <a:endParaRPr lang="ru-RU" sz="35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0980" y="61246"/>
        <a:ext cx="10433640" cy="757514"/>
      </dsp:txXfrm>
    </dsp:sp>
    <dsp:sp modelId="{8791B8CB-F650-4940-BFA1-82C71C2E73F2}">
      <dsp:nvSpPr>
        <dsp:cNvPr id="0" name=""/>
        <dsp:cNvSpPr/>
      </dsp:nvSpPr>
      <dsp:spPr>
        <a:xfrm>
          <a:off x="0" y="859741"/>
          <a:ext cx="10515600" cy="3694950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4450" rIns="248920" bIns="44450" numCol="1" spcCol="1270" anchor="t" anchorCtr="0">
          <a:noAutofit/>
        </a:bodyPr>
        <a:lstStyle/>
        <a:p>
          <a:pPr marL="228600" lvl="1" indent="-228600" algn="just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700" kern="1200" dirty="0" smtClean="0">
              <a:solidFill>
                <a:schemeClr val="accent1">
                  <a:lumMod val="75000"/>
                </a:schemeClr>
              </a:solidFill>
            </a:rPr>
            <a:t>Диплом об образовании</a:t>
          </a:r>
          <a:endParaRPr lang="ru-RU" sz="2700" kern="1200" dirty="0">
            <a:solidFill>
              <a:schemeClr val="accent1">
                <a:lumMod val="75000"/>
              </a:schemeClr>
            </a:solidFill>
          </a:endParaRPr>
        </a:p>
        <a:p>
          <a:pPr marL="228600" lvl="1" indent="-228600" algn="just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700" kern="1200" dirty="0" smtClean="0">
              <a:solidFill>
                <a:schemeClr val="accent1">
                  <a:lumMod val="75000"/>
                </a:schemeClr>
              </a:solidFill>
            </a:rPr>
            <a:t>Действующие сертификаты специалиста и (или) </a:t>
          </a:r>
          <a:r>
            <a:rPr lang="ru-RU" sz="2700" kern="1200" dirty="0" smtClean="0">
              <a:solidFill>
                <a:schemeClr val="accent1">
                  <a:lumMod val="75000"/>
                </a:schemeClr>
              </a:solidFill>
            </a:rPr>
            <a:t>свидетельства </a:t>
          </a:r>
          <a:r>
            <a:rPr lang="ru-RU" sz="2700" kern="1200" dirty="0" smtClean="0">
              <a:solidFill>
                <a:schemeClr val="accent1">
                  <a:lumMod val="75000"/>
                </a:schemeClr>
              </a:solidFill>
            </a:rPr>
            <a:t>об аккредитации специалиста (выписки о наличии в единой государственной информационной системе в сфере здравоохранения данных, подтверждающих факт прохождения лицом аккредитации специалиста) </a:t>
          </a:r>
          <a:endParaRPr lang="ru-RU" sz="2700" kern="1200" dirty="0">
            <a:solidFill>
              <a:schemeClr val="accent1">
                <a:lumMod val="75000"/>
              </a:schemeClr>
            </a:solidFill>
          </a:endParaRPr>
        </a:p>
        <a:p>
          <a:pPr marL="228600" lvl="1" indent="-228600" algn="just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700" kern="1200" dirty="0" smtClean="0">
              <a:solidFill>
                <a:schemeClr val="accent1">
                  <a:lumMod val="75000"/>
                </a:schemeClr>
              </a:solidFill>
            </a:rPr>
            <a:t>Документы, подтверждающие ученую степень (при наличии), заверенные в соответствии с законодательством Российской Федерации</a:t>
          </a:r>
          <a:endParaRPr lang="ru-RU" sz="27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859741"/>
        <a:ext cx="10515600" cy="36949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4AB498-81EA-49E6-BD20-FC3785FC2003}">
      <dsp:nvSpPr>
        <dsp:cNvPr id="0" name=""/>
        <dsp:cNvSpPr/>
      </dsp:nvSpPr>
      <dsp:spPr>
        <a:xfrm>
          <a:off x="7657" y="0"/>
          <a:ext cx="3717810" cy="4348163"/>
        </a:xfrm>
        <a:prstGeom prst="roundRect">
          <a:avLst>
            <a:gd name="adj" fmla="val 10000"/>
          </a:avLst>
        </a:prstGeom>
        <a:solidFill>
          <a:srgbClr val="FF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FF0000"/>
              </a:solidFill>
            </a:rPr>
            <a:t>Выписка из трудовой книжки</a:t>
          </a:r>
          <a:r>
            <a:rPr lang="ru-RU" sz="1700" b="1" kern="1200" dirty="0" smtClean="0">
              <a:solidFill>
                <a:schemeClr val="accent5">
                  <a:lumMod val="75000"/>
                </a:schemeClr>
              </a:solidFill>
            </a:rPr>
            <a:t> и (или) сведения о трудовой деятельности, или иной документ, подтверждающий наличие стажа медицинской или фармацевтической деятельности, предусмотренный законодательством Российской Федерации о военной и иной приравненной к ней службе, с подтверждением стажа работы по аттестуемой специальности, подписанные руководителем организации и заверенные </a:t>
          </a:r>
          <a:r>
            <a:rPr lang="ru-RU" sz="1700" b="1" kern="1200" dirty="0" smtClean="0">
              <a:solidFill>
                <a:schemeClr val="accent5">
                  <a:lumMod val="75000"/>
                </a:schemeClr>
              </a:solidFill>
            </a:rPr>
            <a:t>печатью</a:t>
          </a:r>
          <a:endParaRPr lang="ru-RU" sz="17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116548" y="108891"/>
        <a:ext cx="3500028" cy="4130381"/>
      </dsp:txXfrm>
    </dsp:sp>
    <dsp:sp modelId="{E011E0F9-F5CE-4194-9620-04F675BFDAC5}">
      <dsp:nvSpPr>
        <dsp:cNvPr id="0" name=""/>
        <dsp:cNvSpPr/>
      </dsp:nvSpPr>
      <dsp:spPr>
        <a:xfrm>
          <a:off x="3966652" y="1875012"/>
          <a:ext cx="511311" cy="5981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3966652" y="1994639"/>
        <a:ext cx="357918" cy="358883"/>
      </dsp:txXfrm>
    </dsp:sp>
    <dsp:sp modelId="{5BDA3115-CE4F-468A-8C6C-20EE6A800121}">
      <dsp:nvSpPr>
        <dsp:cNvPr id="0" name=""/>
        <dsp:cNvSpPr/>
      </dsp:nvSpPr>
      <dsp:spPr>
        <a:xfrm>
          <a:off x="4690206" y="-38163"/>
          <a:ext cx="2411844" cy="4424490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5"/>
              </a:solidFill>
            </a:rPr>
            <a:t>6.Копия документа, подтверждающего факт изменения фамилии, имени, отчества (в случае изменения фамилии, имени, отчества) (при наличии)</a:t>
          </a:r>
          <a:endParaRPr lang="ru-RU" sz="1800" b="1" kern="1200" dirty="0">
            <a:solidFill>
              <a:schemeClr val="accent5"/>
            </a:solidFill>
          </a:endParaRPr>
        </a:p>
      </dsp:txBody>
      <dsp:txXfrm>
        <a:off x="4760846" y="32477"/>
        <a:ext cx="2270564" cy="4283210"/>
      </dsp:txXfrm>
    </dsp:sp>
    <dsp:sp modelId="{77FA07CA-9F3D-4AF7-8ADA-FF43D4A01935}">
      <dsp:nvSpPr>
        <dsp:cNvPr id="0" name=""/>
        <dsp:cNvSpPr/>
      </dsp:nvSpPr>
      <dsp:spPr>
        <a:xfrm>
          <a:off x="7343235" y="1875012"/>
          <a:ext cx="511311" cy="5981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7343235" y="1994639"/>
        <a:ext cx="357918" cy="358883"/>
      </dsp:txXfrm>
    </dsp:sp>
    <dsp:sp modelId="{195BEE34-1B3D-4C2D-A5D3-3C8890F5D11B}">
      <dsp:nvSpPr>
        <dsp:cNvPr id="0" name=""/>
        <dsp:cNvSpPr/>
      </dsp:nvSpPr>
      <dsp:spPr>
        <a:xfrm>
          <a:off x="8066789" y="0"/>
          <a:ext cx="2411844" cy="4348163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5"/>
              </a:solidFill>
            </a:rPr>
            <a:t>7. Копия документа о присвоении имеющейся квалификационной категории (при наличии)</a:t>
          </a:r>
          <a:endParaRPr lang="ru-RU" sz="1800" b="1" kern="1200" dirty="0">
            <a:solidFill>
              <a:schemeClr val="accent5"/>
            </a:solidFill>
          </a:endParaRPr>
        </a:p>
      </dsp:txBody>
      <dsp:txXfrm>
        <a:off x="8137429" y="70640"/>
        <a:ext cx="2270564" cy="420688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B2722C-8609-43E8-A330-56C8EEA79816}">
      <dsp:nvSpPr>
        <dsp:cNvPr id="0" name=""/>
        <dsp:cNvSpPr/>
      </dsp:nvSpPr>
      <dsp:spPr>
        <a:xfrm rot="5400000">
          <a:off x="5081557" y="-763146"/>
          <a:ext cx="4177959" cy="67487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solidFill>
                <a:schemeClr val="accent1">
                  <a:lumMod val="75000"/>
                </a:schemeClr>
              </a:solidFill>
            </a:rPr>
            <a:t>рассматривает документы, в том числе отчет, представленные специалистами в соответствии с Порядком;</a:t>
          </a:r>
          <a:endParaRPr lang="ru-RU" sz="2500" kern="1200" dirty="0">
            <a:solidFill>
              <a:schemeClr val="accent1">
                <a:lumMod val="75000"/>
              </a:schemeClr>
            </a:solidFill>
          </a:endParaRPr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solidFill>
                <a:schemeClr val="accent1">
                  <a:lumMod val="75000"/>
                </a:schemeClr>
              </a:solidFill>
            </a:rPr>
            <a:t>готовит заключение по отчету, </a:t>
          </a:r>
          <a:r>
            <a:rPr lang="ru-RU" sz="2500" kern="1200" dirty="0" smtClean="0">
              <a:solidFill>
                <a:schemeClr val="accent1">
                  <a:lumMod val="75000"/>
                </a:schemeClr>
              </a:solidFill>
            </a:rPr>
            <a:t>представленному </a:t>
          </a:r>
          <a:r>
            <a:rPr lang="ru-RU" sz="2500" kern="1200" dirty="0" smtClean="0">
              <a:solidFill>
                <a:schemeClr val="accent1">
                  <a:lumMod val="75000"/>
                </a:schemeClr>
              </a:solidFill>
            </a:rPr>
            <a:t>специалистом в соответствии с пунктом 34 Порядка;</a:t>
          </a:r>
          <a:endParaRPr lang="ru-RU" sz="2500" kern="1200" dirty="0">
            <a:solidFill>
              <a:schemeClr val="accent1">
                <a:lumMod val="75000"/>
              </a:schemeClr>
            </a:solidFill>
          </a:endParaRPr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solidFill>
                <a:schemeClr val="accent1">
                  <a:lumMod val="75000"/>
                </a:schemeClr>
              </a:solidFill>
            </a:rPr>
            <a:t>проводит тестовый контроль знаний и собеседование;</a:t>
          </a:r>
          <a:endParaRPr lang="ru-RU" sz="2500" kern="1200" dirty="0">
            <a:solidFill>
              <a:schemeClr val="accent1">
                <a:lumMod val="75000"/>
              </a:schemeClr>
            </a:solidFill>
          </a:endParaRPr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solidFill>
                <a:schemeClr val="accent1">
                  <a:lumMod val="75000"/>
                </a:schemeClr>
              </a:solidFill>
            </a:rPr>
            <a:t>принимает решение о присвоении квалификационной категории </a:t>
          </a:r>
          <a:r>
            <a:rPr lang="ru-RU" sz="2500" kern="1200" dirty="0" smtClean="0">
              <a:solidFill>
                <a:schemeClr val="accent1">
                  <a:lumMod val="75000"/>
                </a:schemeClr>
              </a:solidFill>
            </a:rPr>
            <a:t>специалистам</a:t>
          </a:r>
          <a:endParaRPr lang="ru-RU" sz="2500" kern="1200" dirty="0">
            <a:solidFill>
              <a:schemeClr val="accent1">
                <a:lumMod val="75000"/>
              </a:schemeClr>
            </a:solidFill>
          </a:endParaRPr>
        </a:p>
      </dsp:txBody>
      <dsp:txXfrm rot="-5400000">
        <a:off x="3796167" y="726195"/>
        <a:ext cx="6544790" cy="3770057"/>
      </dsp:txXfrm>
    </dsp:sp>
    <dsp:sp modelId="{032D1C36-C486-4D7F-A383-C5A3E6F33416}">
      <dsp:nvSpPr>
        <dsp:cNvPr id="0" name=""/>
        <dsp:cNvSpPr/>
      </dsp:nvSpPr>
      <dsp:spPr>
        <a:xfrm>
          <a:off x="0" y="412286"/>
          <a:ext cx="3796166" cy="4397876"/>
        </a:xfrm>
        <a:prstGeom prst="roundRect">
          <a:avLst/>
        </a:prstGeom>
        <a:solidFill>
          <a:srgbClr val="FF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kern="1200" dirty="0" smtClean="0">
              <a:solidFill>
                <a:schemeClr val="accent1">
                  <a:lumMod val="75000"/>
                </a:schemeClr>
              </a:solidFill>
            </a:rPr>
            <a:t>Экспертная группа (п.30):</a:t>
          </a:r>
          <a:endParaRPr lang="ru-RU" sz="49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85314" y="597600"/>
        <a:ext cx="3425538" cy="402724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A32C9-9CFC-4C64-8021-DF28802EDCF4}">
      <dsp:nvSpPr>
        <dsp:cNvPr id="0" name=""/>
        <dsp:cNvSpPr/>
      </dsp:nvSpPr>
      <dsp:spPr>
        <a:xfrm>
          <a:off x="835595" y="0"/>
          <a:ext cx="8938260" cy="517481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9E1147-149D-4F32-B00F-7A7D7056A5DE}">
      <dsp:nvSpPr>
        <dsp:cNvPr id="0" name=""/>
        <dsp:cNvSpPr/>
      </dsp:nvSpPr>
      <dsp:spPr>
        <a:xfrm>
          <a:off x="5262" y="1552445"/>
          <a:ext cx="2531343" cy="20699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Председатель экспертной группы</a:t>
          </a:r>
          <a:endParaRPr lang="ru-RU" sz="1700" kern="1200" dirty="0"/>
        </a:p>
      </dsp:txBody>
      <dsp:txXfrm>
        <a:off x="106307" y="1653490"/>
        <a:ext cx="2329253" cy="1867836"/>
      </dsp:txXfrm>
    </dsp:sp>
    <dsp:sp modelId="{128F85C1-5120-4EE5-95D8-F22E0006DEB2}">
      <dsp:nvSpPr>
        <dsp:cNvPr id="0" name=""/>
        <dsp:cNvSpPr/>
      </dsp:nvSpPr>
      <dsp:spPr>
        <a:xfrm>
          <a:off x="2663173" y="1552445"/>
          <a:ext cx="2531343" cy="20699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Заместитель председателя экспертной группы</a:t>
          </a:r>
          <a:endParaRPr lang="ru-RU" sz="1700" kern="1200" dirty="0"/>
        </a:p>
      </dsp:txBody>
      <dsp:txXfrm>
        <a:off x="2764218" y="1653490"/>
        <a:ext cx="2329253" cy="1867836"/>
      </dsp:txXfrm>
    </dsp:sp>
    <dsp:sp modelId="{549DE45A-33BC-46F2-AD9E-E32BD8CB9F8F}">
      <dsp:nvSpPr>
        <dsp:cNvPr id="0" name=""/>
        <dsp:cNvSpPr/>
      </dsp:nvSpPr>
      <dsp:spPr>
        <a:xfrm>
          <a:off x="5321084" y="1552445"/>
          <a:ext cx="2531343" cy="20699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Секретарь экспертной группы</a:t>
          </a:r>
          <a:endParaRPr lang="ru-RU" sz="1700" kern="1200"/>
        </a:p>
      </dsp:txBody>
      <dsp:txXfrm>
        <a:off x="5422129" y="1653490"/>
        <a:ext cx="2329253" cy="1867836"/>
      </dsp:txXfrm>
    </dsp:sp>
    <dsp:sp modelId="{36325AAE-C320-4CC7-8ED1-9C577B97684E}">
      <dsp:nvSpPr>
        <dsp:cNvPr id="0" name=""/>
        <dsp:cNvSpPr/>
      </dsp:nvSpPr>
      <dsp:spPr>
        <a:xfrm>
          <a:off x="7978994" y="1552445"/>
          <a:ext cx="2531343" cy="20699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Члены экспертной группы (председатель, </a:t>
          </a:r>
          <a:r>
            <a:rPr lang="ru-RU" sz="1700" kern="1200" dirty="0" smtClean="0"/>
            <a:t>зампредседателя, </a:t>
          </a:r>
          <a:r>
            <a:rPr lang="ru-RU" sz="1700" kern="1200" dirty="0" smtClean="0"/>
            <a:t>секретарь, члены экспертной группы                (не менее 5 человек)</a:t>
          </a:r>
          <a:endParaRPr lang="ru-RU" sz="1700" kern="1200" dirty="0"/>
        </a:p>
      </dsp:txBody>
      <dsp:txXfrm>
        <a:off x="8080039" y="1653490"/>
        <a:ext cx="2329253" cy="18678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23C4C-777B-4155-9029-E0FE035A00B3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09AB8-62D1-49DC-91BB-E6917B6F73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999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09AB8-62D1-49DC-91BB-E6917B6F734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757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09AB8-62D1-49DC-91BB-E6917B6F734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475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09AB8-62D1-49DC-91BB-E6917B6F734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287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09AB8-62D1-49DC-91BB-E6917B6F734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111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09AB8-62D1-49DC-91BB-E6917B6F734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730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09AB8-62D1-49DC-91BB-E6917B6F7344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39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09AB8-62D1-49DC-91BB-E6917B6F7344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056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24CB-2478-4070-A4CB-81F64751871F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3BEAA-B757-4F3E-94A1-E42386B4E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835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24CB-2478-4070-A4CB-81F64751871F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3BEAA-B757-4F3E-94A1-E42386B4E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907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24CB-2478-4070-A4CB-81F64751871F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3BEAA-B757-4F3E-94A1-E42386B4E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002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24CB-2478-4070-A4CB-81F64751871F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3BEAA-B757-4F3E-94A1-E42386B4E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66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24CB-2478-4070-A4CB-81F64751871F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3BEAA-B757-4F3E-94A1-E42386B4E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93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24CB-2478-4070-A4CB-81F64751871F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3BEAA-B757-4F3E-94A1-E42386B4E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089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24CB-2478-4070-A4CB-81F64751871F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3BEAA-B757-4F3E-94A1-E42386B4E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330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24CB-2478-4070-A4CB-81F64751871F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3BEAA-B757-4F3E-94A1-E42386B4E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075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24CB-2478-4070-A4CB-81F64751871F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3BEAA-B757-4F3E-94A1-E42386B4E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231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24CB-2478-4070-A4CB-81F64751871F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3BEAA-B757-4F3E-94A1-E42386B4E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415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24CB-2478-4070-A4CB-81F64751871F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3BEAA-B757-4F3E-94A1-E42386B4E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69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E24CB-2478-4070-A4CB-81F64751871F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3BEAA-B757-4F3E-94A1-E42386B4E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94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2814@dzato.tomsk.ru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fmza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2814@dzato.tomsk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2814@dzato.tomsk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5641486"/>
            <a:ext cx="12191998" cy="106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5701" y="190500"/>
            <a:ext cx="10587122" cy="4908884"/>
          </a:xfrm>
          <a:solidFill>
            <a:schemeClr val="accent6">
              <a:lumMod val="20000"/>
              <a:lumOff val="80000"/>
            </a:schemeClr>
          </a:solidFill>
          <a:effectLst>
            <a:outerShdw blurRad="88900" dist="50800" dir="5400000" algn="ctr" rotWithShape="0">
              <a:srgbClr val="9966FF"/>
            </a:outerShdw>
          </a:effectLst>
        </p:spPr>
        <p:txBody>
          <a:bodyPr anchor="ctr">
            <a:normAutofit fontScale="90000"/>
          </a:bodyPr>
          <a:lstStyle/>
          <a:p>
            <a:pPr indent="325755">
              <a:spcAft>
                <a:spcPts val="0"/>
              </a:spcAft>
            </a:pP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Организация  аттестации специалистов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 высшим медицинским образованием по специальности «Управление сестринской деятельностью» и «Сестринское дело» и специалистов со средним медицинским образованием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23411" y="5641485"/>
            <a:ext cx="9144000" cy="1062333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Ведущий специалист отдела кадровой политики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Департамента здравоохранения Томской области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Хныкина Анастасия  Владимировна</a:t>
            </a:r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690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557208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Документы предоставляются                                                         </a:t>
            </a:r>
            <a:r>
              <a:rPr lang="ru-RU" sz="3200" b="1" dirty="0" smtClean="0">
                <a:solidFill>
                  <a:srgbClr val="0070C0"/>
                </a:solidFill>
              </a:rPr>
              <a:t>для регистрации и проверки в </a:t>
            </a:r>
            <a:r>
              <a:rPr lang="ru-RU" sz="3200" b="1" dirty="0">
                <a:solidFill>
                  <a:srgbClr val="0070C0"/>
                </a:solidFill>
              </a:rPr>
              <a:t>территориальную аттестационную комиссию Департамента здравоохранения Томской </a:t>
            </a:r>
            <a:r>
              <a:rPr lang="ru-RU" sz="3200" b="1" dirty="0" smtClean="0">
                <a:solidFill>
                  <a:srgbClr val="0070C0"/>
                </a:solidFill>
              </a:rPr>
              <a:t>области</a:t>
            </a:r>
            <a:endParaRPr lang="ru-RU" sz="4000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222092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12419"/>
            <a:ext cx="5670421" cy="89585"/>
          </a:xfrm>
          <a:prstGeom prst="flowChartDelay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66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1646"/>
            <a:ext cx="10515600" cy="92245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/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</a:rPr>
              <a:t>1. Заявление (шрифт </a:t>
            </a:r>
            <a:r>
              <a:rPr lang="en-US" sz="4000" b="1" dirty="0">
                <a:solidFill>
                  <a:srgbClr val="0070C0"/>
                </a:solidFill>
              </a:rPr>
              <a:t>PT Astra </a:t>
            </a:r>
            <a:r>
              <a:rPr lang="en-US" sz="4000" b="1" dirty="0" smtClean="0">
                <a:solidFill>
                  <a:srgbClr val="0070C0"/>
                </a:solidFill>
              </a:rPr>
              <a:t>Serif</a:t>
            </a:r>
            <a:r>
              <a:rPr lang="ru-RU" sz="4000" b="1" dirty="0" smtClean="0">
                <a:solidFill>
                  <a:srgbClr val="0070C0"/>
                </a:solidFill>
              </a:rPr>
              <a:t>)</a:t>
            </a:r>
            <a:r>
              <a:rPr lang="ru-RU" sz="4000" b="1" dirty="0">
                <a:solidFill>
                  <a:srgbClr val="0070C0"/>
                </a:solidFill>
              </a:rPr>
              <a:t/>
            </a:r>
            <a:br>
              <a:rPr lang="ru-RU" sz="4000" b="1" dirty="0">
                <a:solidFill>
                  <a:srgbClr val="0070C0"/>
                </a:solidFill>
              </a:rPr>
            </a:b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8799"/>
            <a:ext cx="10515600" cy="434816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21802"/>
            <a:ext cx="5670421" cy="89585"/>
          </a:xfrm>
          <a:prstGeom prst="flowChartDelay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719091" y="1305017"/>
            <a:ext cx="10634709" cy="4871946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-  заполняется на имя председателя аттестационной комиссии 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фамилия, имя, отчество (при наличии) специалиста 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страховой номер индивидуального лицевого счета 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контактный телефон, адрес электронной почты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квалификационная категория, на которую он претендует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наличие или отсутствие ранее присвоенной квалификационной категории, дата ее присвоения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согласие на получение и обработку персональных данных с целью присвоения квалификационной категории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личная подпись специалиста и дата составления заявления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870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1646"/>
            <a:ext cx="10515600" cy="92245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/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900" b="1" dirty="0" smtClean="0">
                <a:solidFill>
                  <a:srgbClr val="0070C0"/>
                </a:solidFill>
              </a:rPr>
              <a:t>Заявление</a:t>
            </a:r>
            <a:r>
              <a:rPr lang="ru-RU" sz="4000" b="1" dirty="0" smtClean="0">
                <a:solidFill>
                  <a:srgbClr val="0070C0"/>
                </a:solidFill>
              </a:rPr>
              <a:t> </a:t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3100" b="1" dirty="0" smtClean="0">
                <a:solidFill>
                  <a:srgbClr val="0070C0"/>
                </a:solidFill>
              </a:rPr>
              <a:t>оформление</a:t>
            </a:r>
            <a:r>
              <a:rPr lang="ru-RU" sz="4000" b="1" dirty="0" smtClean="0">
                <a:solidFill>
                  <a:srgbClr val="0070C0"/>
                </a:solidFill>
              </a:rPr>
              <a:t> </a:t>
            </a:r>
            <a:r>
              <a:rPr lang="ru-RU" sz="4000" b="1" dirty="0">
                <a:solidFill>
                  <a:srgbClr val="0070C0"/>
                </a:solidFill>
              </a:rPr>
              <a:t/>
            </a:r>
            <a:br>
              <a:rPr lang="ru-RU" sz="4000" b="1" dirty="0">
                <a:solidFill>
                  <a:srgbClr val="0070C0"/>
                </a:solidFill>
              </a:rPr>
            </a:b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8799"/>
            <a:ext cx="10515600" cy="43481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ctr">
              <a:buNone/>
            </a:pP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ctr">
              <a:buNone/>
            </a:pP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Заявление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21802"/>
            <a:ext cx="5670421" cy="89585"/>
          </a:xfrm>
          <a:prstGeom prst="flowChartDelay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25662" y="1828799"/>
            <a:ext cx="525193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Председателю территориальной </a:t>
            </a:r>
          </a:p>
          <a:p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аттестационной комиссии Департамента здравоохранения Томской области                                                            Р.О. </a:t>
            </a:r>
            <a:r>
              <a:rPr lang="ru-RU" sz="2000" dirty="0" err="1">
                <a:latin typeface="PT Astra Serif" panose="020A0603040505020204" pitchFamily="18" charset="-52"/>
                <a:ea typeface="PT Astra Serif" panose="020A0603040505020204" pitchFamily="18" charset="-52"/>
              </a:rPr>
              <a:t>Фидарову</a:t>
            </a:r>
            <a:endParaRPr lang="ru-RU" sz="2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                                                            </a:t>
            </a:r>
          </a:p>
          <a:p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От Ивановой Елизаветы Михайловны</a:t>
            </a:r>
            <a:endParaRPr lang="ru-RU" sz="2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(Фамилия, имя, отчество (при наличии) – указываются полностью)</a:t>
            </a:r>
          </a:p>
          <a:p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СНИЛС  123-456-789-00</a:t>
            </a:r>
            <a:endParaRPr lang="ru-RU" sz="2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Контактный телефон: 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 8 923 -456-00-81</a:t>
            </a:r>
            <a:endParaRPr lang="ru-RU" sz="2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Адрес </a:t>
            </a: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электронной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почты   </a:t>
            </a:r>
            <a:r>
              <a:rPr lang="en-US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ASD_1234@mail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.</a:t>
            </a:r>
            <a:r>
              <a:rPr lang="en-US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ru</a:t>
            </a:r>
            <a:endParaRPr lang="ru-RU" sz="2000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endParaRPr lang="ru-RU" sz="2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20615" y="222738"/>
            <a:ext cx="10533185" cy="8909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Заявление (оформление) </a:t>
            </a:r>
            <a:r>
              <a:rPr lang="en-US" sz="4000" b="1" dirty="0">
                <a:solidFill>
                  <a:srgbClr val="0070C0"/>
                </a:solidFill>
              </a:rPr>
              <a:t>PT Astra Serif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77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615" y="222738"/>
            <a:ext cx="10533185" cy="62132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Заявление (оформление)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0615" y="933647"/>
            <a:ext cx="10961077" cy="57953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Заявление</a:t>
            </a:r>
          </a:p>
          <a:p>
            <a:pPr marL="0" indent="0">
              <a:buNone/>
            </a:pP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             Прошу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присвоить мне высшую квалификационную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категорию</a:t>
            </a:r>
          </a:p>
          <a:p>
            <a:pPr marL="0" indent="0">
              <a:buNone/>
            </a:pP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           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по специальности (должности) </a:t>
            </a:r>
            <a:r>
              <a:rPr lang="ru-RU" sz="16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«Сестринское дело»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      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     </a:t>
            </a:r>
            <a:r>
              <a:rPr lang="ru-RU" sz="15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(специальность (должность) указывается в соответствии с номенклатурой)</a:t>
            </a:r>
            <a:endParaRPr lang="ru-RU" sz="15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>
              <a:buNone/>
            </a:pP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             Квалификационная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категория по аттестуемой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специальности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(должности) (отсутствует) </a:t>
            </a:r>
            <a:r>
              <a:rPr lang="ru-RU" sz="1600" u="sng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присвоена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  10.09.2019</a:t>
            </a:r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                                                                                                                                                                              (дата присвоения)</a:t>
            </a:r>
          </a:p>
          <a:p>
            <a:pPr marL="0" indent="0">
              <a:buNone/>
            </a:pPr>
            <a:endParaRPr lang="ru-RU" sz="1600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>
              <a:buNone/>
            </a:pP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Настоящим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заявлением подтверждаю  свое  согласие на  обработку моих персональных данных (сведений и информации,  содержащихся в настоящем заявлении, паспорте или ином документе, удостоверяющем личность,  документах об образовании, трудовой книжке, трудовом договоре) в информационных системах  Департамента здравоохранения Томской области путем сбора, систематизации, накопления, хранения, уточнения, обновления, изменения использования, распространения, обезличивания, блокирования, уничтожения, а также на передачу персональных данных третьей стороне и получения персональных данных у третьей стороны, без уведомления меня об этом и без получения дополнительного моего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согласия</a:t>
            </a:r>
          </a:p>
          <a:p>
            <a:pPr marL="0" indent="0" algn="r">
              <a:buNone/>
            </a:pP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                                                                                                                                                                                                    Подпись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:____________________________</a:t>
            </a:r>
          </a:p>
          <a:p>
            <a:pPr marL="0" indent="0" algn="r">
              <a:buNone/>
            </a:pP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 </a:t>
            </a:r>
          </a:p>
          <a:p>
            <a:pPr marL="0" indent="0">
              <a:buNone/>
            </a:pP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                                                                                                                                             Дата:14.02.2024</a:t>
            </a:r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15" y="844062"/>
            <a:ext cx="5670421" cy="89585"/>
          </a:xfrm>
          <a:prstGeom prst="flowChartDelay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377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1646"/>
            <a:ext cx="10380785" cy="79998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Сведения, которые отражены в </a:t>
            </a:r>
            <a:r>
              <a:rPr lang="ru-RU" sz="3200" b="1" dirty="0" err="1">
                <a:solidFill>
                  <a:srgbClr val="0070C0"/>
                </a:solidFill>
              </a:rPr>
              <a:t>п.п</a:t>
            </a:r>
            <a:r>
              <a:rPr lang="ru-RU" sz="3200" b="1" dirty="0">
                <a:solidFill>
                  <a:srgbClr val="0070C0"/>
                </a:solidFill>
              </a:rPr>
              <a:t>. 1</a:t>
            </a:r>
            <a:r>
              <a:rPr lang="ru-RU" sz="3200" b="1" dirty="0" smtClean="0">
                <a:solidFill>
                  <a:srgbClr val="0070C0"/>
                </a:solidFill>
              </a:rPr>
              <a:t>, 2, 3, 4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аттестационного </a:t>
            </a:r>
            <a:r>
              <a:rPr lang="ru-RU" sz="3200" b="1" dirty="0">
                <a:solidFill>
                  <a:srgbClr val="0070C0"/>
                </a:solidFill>
              </a:rPr>
              <a:t>листа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21217"/>
            <a:ext cx="10515600" cy="5055746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31632"/>
            <a:ext cx="5670421" cy="89585"/>
          </a:xfrm>
          <a:prstGeom prst="flowChartDelay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88123" y="1210802"/>
            <a:ext cx="8346830" cy="5565136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100" b="1" dirty="0">
                <a:latin typeface="PT Astra Serif" panose="020A0603040505020204" pitchFamily="18" charset="-52"/>
                <a:ea typeface="Times New Roman" panose="02020603050405020304" pitchFamily="18" charset="0"/>
                <a:cs typeface="Courier New" panose="02070309020205020404" pitchFamily="49" charset="0"/>
              </a:rPr>
              <a:t>АТТЕСТАЦИОННЫЙ ЛИСТ СПЕЦИАЛИСТА</a:t>
            </a:r>
            <a:endParaRPr lang="ru-RU" sz="10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latin typeface="PT Astra Serif" panose="020A0603040505020204" pitchFamily="18" charset="-52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ru-RU" sz="10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100" dirty="0" smtClean="0">
                <a:latin typeface="PT Astra Serif" panose="020A0603040505020204" pitchFamily="18" charset="-52"/>
                <a:ea typeface="Times New Roman" panose="02020603050405020304" pitchFamily="18" charset="0"/>
                <a:cs typeface="Courier New" panose="02070309020205020404" pitchFamily="49" charset="0"/>
              </a:rPr>
              <a:t>1. Фамилия</a:t>
            </a:r>
            <a:r>
              <a:rPr lang="ru-RU" sz="1100" dirty="0">
                <a:latin typeface="PT Astra Serif" panose="020A0603040505020204" pitchFamily="18" charset="-52"/>
                <a:ea typeface="Times New Roman" panose="02020603050405020304" pitchFamily="18" charset="0"/>
                <a:cs typeface="Courier New" panose="02070309020205020404" pitchFamily="49" charset="0"/>
              </a:rPr>
              <a:t>, имя, отчество (при наличии) </a:t>
            </a:r>
            <a:r>
              <a:rPr lang="ru-RU" sz="1100" dirty="0" smtClean="0">
                <a:latin typeface="PT Astra Serif" panose="020A0603040505020204" pitchFamily="18" charset="-52"/>
                <a:ea typeface="Times New Roman" panose="02020603050405020304" pitchFamily="18" charset="0"/>
                <a:cs typeface="Courier New" panose="02070309020205020404" pitchFamily="49" charset="0"/>
              </a:rPr>
              <a:t>_______________________________ __________________________________________________</a:t>
            </a:r>
            <a:endParaRPr lang="ru-RU" sz="1000" dirty="0" smtClean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100" dirty="0" smtClean="0">
                <a:latin typeface="PT Astra Serif" panose="020A0603040505020204" pitchFamily="18" charset="-52"/>
                <a:ea typeface="Times New Roman" panose="02020603050405020304" pitchFamily="18" charset="0"/>
                <a:cs typeface="Courier New" panose="02070309020205020404" pitchFamily="49" charset="0"/>
              </a:rPr>
              <a:t>2. Дата рождения____________________________________________________________</a:t>
            </a:r>
            <a:endParaRPr lang="ru-RU" sz="1000" dirty="0" smtClean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</a:pPr>
            <a:r>
              <a:rPr lang="ru-RU" sz="1100" dirty="0" smtClean="0">
                <a:latin typeface="PT Astra Serif" panose="020A0603040505020204" pitchFamily="18" charset="-52"/>
                <a:ea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ru-RU" sz="1100" dirty="0">
                <a:latin typeface="PT Astra Serif" panose="020A0603040505020204" pitchFamily="18" charset="-52"/>
                <a:ea typeface="Times New Roman" panose="02020603050405020304" pitchFamily="18" charset="0"/>
                <a:cs typeface="Courier New" panose="02070309020205020404" pitchFamily="49" charset="0"/>
              </a:rPr>
              <a:t>. Сведения об образовании </a:t>
            </a:r>
            <a:r>
              <a:rPr lang="ru-RU" sz="1100" dirty="0" smtClean="0">
                <a:latin typeface="PT Astra Serif" panose="020A0603040505020204" pitchFamily="18" charset="-52"/>
                <a:ea typeface="Times New Roman" panose="02020603050405020304" pitchFamily="18" charset="0"/>
                <a:cs typeface="Courier New" panose="02070309020205020404" pitchFamily="49" charset="0"/>
              </a:rPr>
              <a:t>_____________________________________________________________________________________________</a:t>
            </a:r>
            <a:endParaRPr lang="ru-RU" sz="10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latin typeface="PT Astra Serif" panose="020A0603040505020204" pitchFamily="18" charset="-52"/>
                <a:ea typeface="Times New Roman" panose="02020603050405020304" pitchFamily="18" charset="0"/>
                <a:cs typeface="Courier New" panose="02070309020205020404" pitchFamily="49" charset="0"/>
              </a:rPr>
              <a:t>                            </a:t>
            </a:r>
            <a:r>
              <a:rPr lang="ru-RU" sz="1100" dirty="0" smtClean="0">
                <a:latin typeface="PT Astra Serif" panose="020A0603040505020204" pitchFamily="18" charset="-52"/>
                <a:ea typeface="Times New Roman" panose="02020603050405020304" pitchFamily="18" charset="0"/>
                <a:cs typeface="Courier New" panose="02070309020205020404" pitchFamily="49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ru-RU" sz="10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</a:pPr>
            <a:r>
              <a:rPr lang="ru-RU" sz="1100" dirty="0">
                <a:latin typeface="PT Astra Serif" panose="020A0603040505020204" pitchFamily="18" charset="-52"/>
                <a:ea typeface="Times New Roman" panose="02020603050405020304" pitchFamily="18" charset="0"/>
                <a:cs typeface="Courier New" panose="02070309020205020404" pitchFamily="49" charset="0"/>
              </a:rPr>
              <a:t>(уровень образования, сведения о дополнительном профессиональном образовании, реквизиты документов об образовании и о квалификации, включая номер и дату выдачи документа об образовании о квалификации, наименование организации, выдавшей документ об образовании и о квалификации)</a:t>
            </a:r>
            <a:endParaRPr lang="ru-RU" sz="10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latin typeface="PT Astra Serif" panose="020A0603040505020204" pitchFamily="18" charset="-52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ru-RU" sz="10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latin typeface="PT Astra Serif" panose="020A0603040505020204" pitchFamily="18" charset="-52"/>
                <a:ea typeface="Times New Roman" panose="02020603050405020304" pitchFamily="18" charset="0"/>
                <a:cs typeface="Courier New" panose="02070309020205020404" pitchFamily="49" charset="0"/>
              </a:rPr>
              <a:t>4. Сведения о трудовой деятельности</a:t>
            </a:r>
            <a:endParaRPr lang="ru-RU" sz="10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100" dirty="0">
                <a:latin typeface="PT Astra Serif" panose="020A0603040505020204" pitchFamily="18" charset="-52"/>
                <a:ea typeface="Times New Roman" panose="02020603050405020304" pitchFamily="18" charset="0"/>
                <a:cs typeface="Courier New" panose="02070309020205020404" pitchFamily="49" charset="0"/>
              </a:rPr>
              <a:t>с _____ по __________________________________________________________</a:t>
            </a:r>
            <a:endParaRPr lang="ru-RU" sz="10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100" dirty="0">
                <a:latin typeface="PT Astra Serif" panose="020A0603040505020204" pitchFamily="18" charset="-52"/>
                <a:ea typeface="Times New Roman" panose="02020603050405020304" pitchFamily="18" charset="0"/>
                <a:cs typeface="Courier New" panose="02070309020205020404" pitchFamily="49" charset="0"/>
              </a:rPr>
              <a:t>с______ по  __________________________________________________________</a:t>
            </a:r>
            <a:endParaRPr lang="ru-RU" sz="10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100" dirty="0">
                <a:latin typeface="PT Astra Serif" panose="020A0603040505020204" pitchFamily="18" charset="-52"/>
                <a:ea typeface="Times New Roman" panose="02020603050405020304" pitchFamily="18" charset="0"/>
                <a:cs typeface="Courier New" panose="02070309020205020404" pitchFamily="49" charset="0"/>
              </a:rPr>
              <a:t>с______ по __________________________________________________________</a:t>
            </a:r>
            <a:endParaRPr lang="ru-RU" sz="10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100" dirty="0">
                <a:latin typeface="PT Astra Serif" panose="020A0603040505020204" pitchFamily="18" charset="-52"/>
                <a:ea typeface="Times New Roman" panose="02020603050405020304" pitchFamily="18" charset="0"/>
                <a:cs typeface="Courier New" panose="02070309020205020404" pitchFamily="49" charset="0"/>
              </a:rPr>
              <a:t>с______ по __________________________________________________________</a:t>
            </a:r>
            <a:endParaRPr lang="ru-RU" sz="10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100" dirty="0">
                <a:latin typeface="PT Astra Serif" panose="020A0603040505020204" pitchFamily="18" charset="-52"/>
                <a:ea typeface="Times New Roman" panose="02020603050405020304" pitchFamily="18" charset="0"/>
                <a:cs typeface="Courier New" panose="02070309020205020404" pitchFamily="49" charset="0"/>
              </a:rPr>
              <a:t>с______ по ___________________________________________________________</a:t>
            </a:r>
            <a:endParaRPr lang="ru-RU" sz="10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latin typeface="PT Astra Serif" panose="020A0603040505020204" pitchFamily="18" charset="-52"/>
                <a:ea typeface="Times New Roman" panose="02020603050405020304" pitchFamily="18" charset="0"/>
                <a:cs typeface="Courier New" panose="02070309020205020404" pitchFamily="49" charset="0"/>
              </a:rPr>
              <a:t>   (период осуществления трудовой деятельности, должность, наименование</a:t>
            </a:r>
            <a:endParaRPr lang="ru-RU" sz="10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latin typeface="PT Astra Serif" panose="020A0603040505020204" pitchFamily="18" charset="-52"/>
                <a:ea typeface="Times New Roman" panose="02020603050405020304" pitchFamily="18" charset="0"/>
                <a:cs typeface="Courier New" panose="02070309020205020404" pitchFamily="49" charset="0"/>
              </a:rPr>
              <a:t>      организации - работодателя, адрес в пределах места нахождения)</a:t>
            </a:r>
            <a:endParaRPr lang="ru-RU" sz="10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latin typeface="PT Astra Serif" panose="020A0603040505020204" pitchFamily="18" charset="-52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ru-RU" sz="10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latin typeface="PT Astra Serif" panose="020A0603040505020204" pitchFamily="18" charset="-52"/>
                <a:ea typeface="Times New Roman" panose="02020603050405020304" pitchFamily="18" charset="0"/>
                <a:cs typeface="Courier New" panose="02070309020205020404" pitchFamily="49" charset="0"/>
              </a:rPr>
              <a:t>___________________________________________________________________________</a:t>
            </a:r>
            <a:endParaRPr lang="ru-RU" sz="10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latin typeface="PT Astra Serif" panose="020A0603040505020204" pitchFamily="18" charset="-52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ru-RU" sz="1100" b="1" dirty="0">
                <a:latin typeface="PT Astra Serif" panose="020A0603040505020204" pitchFamily="18" charset="-52"/>
                <a:ea typeface="Times New Roman" panose="02020603050405020304" pitchFamily="18" charset="0"/>
                <a:cs typeface="Courier New" panose="02070309020205020404" pitchFamily="49" charset="0"/>
              </a:rPr>
              <a:t>(подпись работника кадровой службы и печать отдела кадров организации,</a:t>
            </a:r>
            <a:endParaRPr lang="ru-RU" sz="10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>
              <a:spcAft>
                <a:spcPts val="0"/>
              </a:spcAft>
            </a:pPr>
            <a:r>
              <a:rPr lang="ru-RU" sz="1100" b="1" dirty="0">
                <a:latin typeface="PT Astra Serif" panose="020A0603040505020204" pitchFamily="18" charset="-52"/>
                <a:ea typeface="Times New Roman" panose="02020603050405020304" pitchFamily="18" charset="0"/>
                <a:cs typeface="Courier New" panose="02070309020205020404" pitchFamily="49" charset="0"/>
              </a:rPr>
              <a:t>                  работником которой является специалист)</a:t>
            </a:r>
            <a:endParaRPr lang="ru-RU" sz="10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508620" y="5099538"/>
            <a:ext cx="1615471" cy="15474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Печать отдела кадров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269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0570" y="182799"/>
            <a:ext cx="9788768" cy="34473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Аттестационный лист специалиста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7169" y="683263"/>
            <a:ext cx="10779369" cy="583476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5. Стаж работы в медицинских или фармацевтических организациях ___ лет</a:t>
            </a:r>
          </a:p>
          <a:p>
            <a:pPr marL="0" indent="0">
              <a:buNone/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6. Наименование специальности (должности), по которой проводится аттестация для присвоения квалификационной категории ___________________________________________________________________________</a:t>
            </a:r>
          </a:p>
          <a:p>
            <a:pPr marL="0" indent="0">
              <a:buNone/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7. Стаж работы по данной специальности (в данной должности) ______ лет</a:t>
            </a:r>
          </a:p>
          <a:p>
            <a:pPr marL="0" indent="0">
              <a:buNone/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8.  Сведения  об  имеющейся  квалификационной  категории  по специальности(должности), по которой проводится аттестация ___________________________________________________________________________</a:t>
            </a:r>
          </a:p>
          <a:p>
            <a:pPr marL="0" indent="0">
              <a:buNone/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(квалификационная категория, специальность (должность), по которой она присвоена, дата присвоения)</a:t>
            </a:r>
          </a:p>
          <a:p>
            <a:pPr marL="0" indent="0">
              <a:buNone/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___________________________________________________________________________</a:t>
            </a:r>
          </a:p>
          <a:p>
            <a:pPr marL="0" indent="0">
              <a:buNone/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  </a:t>
            </a:r>
          </a:p>
          <a:p>
            <a:pPr marL="0" indent="0">
              <a:buNone/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9. Сведения об имеющихся квалификационных категориях по иным специальностям(должностям) _____________________________________________________________________________</a:t>
            </a:r>
          </a:p>
          <a:p>
            <a:pPr marL="0" indent="0">
              <a:buNone/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(квалификационная категория, специальность (должность),по которой она присвоена, дата присвоения)</a:t>
            </a:r>
          </a:p>
          <a:p>
            <a:pPr marL="0" indent="0">
              <a:buNone/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10. Сведения об имеющихся ученых степенях и ученых званиях _____________</a:t>
            </a:r>
          </a:p>
          <a:p>
            <a:pPr marL="0" indent="0">
              <a:buNone/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_____________________________________________________________________________</a:t>
            </a:r>
          </a:p>
          <a:p>
            <a:pPr marL="0" indent="0">
              <a:buNone/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     (присвоенные ученые степени, ученые звания, даты их присвоения)</a:t>
            </a:r>
          </a:p>
          <a:p>
            <a:pPr marL="0" indent="0">
              <a:buNone/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11. Сведения об имеющихся научных трудах (печатных) ____________________</a:t>
            </a:r>
          </a:p>
          <a:p>
            <a:pPr marL="0" indent="0">
              <a:buNone/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_____________________________________________________________________________</a:t>
            </a:r>
          </a:p>
          <a:p>
            <a:pPr marL="0" indent="0">
              <a:buNone/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         (наименование научной работы, дата и место публикации)</a:t>
            </a:r>
          </a:p>
          <a:p>
            <a:pPr marL="0" indent="0">
              <a:buNone/>
            </a:pP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>
              <a:buNone/>
            </a:pP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>
              <a:buNone/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12.  Сведения  об  имеющихся изобретениях, рационализаторских предложениях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, патентах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_____________________________________________________________________________</a:t>
            </a:r>
          </a:p>
          <a:p>
            <a:pPr marL="0" indent="0">
              <a:buNone/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       (регистрационный номер и дата выдачи соответствующих удостоверений</a:t>
            </a:r>
          </a:p>
          <a:p>
            <a:pPr marL="0" indent="0">
              <a:buNone/>
            </a:pPr>
            <a:endParaRPr lang="ru-RU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70" y="560608"/>
            <a:ext cx="5670421" cy="89585"/>
          </a:xfrm>
          <a:prstGeom prst="flowChartDelay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62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1645"/>
            <a:ext cx="10228385" cy="61241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Проведение аттестации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44062"/>
            <a:ext cx="5670421" cy="89585"/>
          </a:xfrm>
          <a:prstGeom prst="flowChartDelay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38200" y="933647"/>
            <a:ext cx="10111154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1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13. Знание иностранного языка _____________________________________________</a:t>
            </a:r>
            <a:endParaRPr lang="ru-RU" sz="1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>
              <a:spcAft>
                <a:spcPts val="0"/>
              </a:spcAft>
            </a:pPr>
            <a:r>
              <a:rPr lang="ru-RU" sz="11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14. Место работы и рабочий телефон _______________________________________</a:t>
            </a:r>
            <a:endParaRPr lang="ru-RU" sz="1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1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15.  Почтовый  адрес  для  осуществления переписки по вопросам аттестации с аттестационной комиссией _____________________________________________________________________________</a:t>
            </a:r>
            <a:endParaRPr lang="ru-RU" sz="1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>
              <a:spcAft>
                <a:spcPts val="0"/>
              </a:spcAft>
            </a:pPr>
            <a:r>
              <a:rPr lang="ru-RU" sz="11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16. Электронная почта (при наличии): _____________________________________</a:t>
            </a:r>
            <a:endParaRPr lang="ru-RU" sz="1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17. Характеристика на специалиста: ________________________________________</a:t>
            </a:r>
            <a:endParaRPr lang="ru-RU" sz="1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                                      </a:t>
            </a:r>
            <a:endParaRPr lang="ru-RU" sz="1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_____________________________________________________________________________</a:t>
            </a:r>
            <a:endParaRPr lang="ru-RU" sz="1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(сведения о результативности профессиональной деятельности специалиста, деловых и профессиональных качествах)</a:t>
            </a:r>
            <a:endParaRPr lang="ru-RU" sz="1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1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_____________________________________________________________________________________________________________________________________________________</a:t>
            </a:r>
            <a:endParaRPr lang="ru-RU" sz="1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1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Руководитель организации_____________________________________________________</a:t>
            </a:r>
            <a:endParaRPr lang="ru-RU" sz="1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1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                            (подпись, печать)</a:t>
            </a:r>
            <a:endParaRPr lang="ru-RU" sz="1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18. Заключение аттестационной комиссии:</a:t>
            </a:r>
            <a:endParaRPr lang="ru-RU" sz="1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Присвоить/Отказать в присвоении ____________________ квалификационную(-ой)</a:t>
            </a:r>
            <a:endParaRPr lang="ru-RU" sz="1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                                 (высшая, первая, вторая)</a:t>
            </a:r>
            <a:endParaRPr lang="ru-RU" sz="1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>
              <a:spcAft>
                <a:spcPts val="0"/>
              </a:spcAft>
            </a:pPr>
            <a:r>
              <a:rPr lang="ru-RU" sz="11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                                      </a:t>
            </a:r>
            <a:endParaRPr lang="ru-RU" sz="1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>
              <a:spcAft>
                <a:spcPts val="0"/>
              </a:spcAft>
            </a:pPr>
            <a:r>
              <a:rPr lang="ru-RU" sz="11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категорию(-и) по специальности (должности________________________________</a:t>
            </a:r>
            <a:endParaRPr lang="ru-RU" sz="1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                                     (наименование специальности(должности)</a:t>
            </a:r>
            <a:endParaRPr lang="ru-RU" sz="1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 </a:t>
            </a:r>
            <a:endParaRPr lang="ru-RU" sz="1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«_______________» 20_______г.   №_____________</a:t>
            </a:r>
            <a:endParaRPr lang="ru-RU" sz="1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(реквизиты протокола заседания Экспертной </a:t>
            </a:r>
            <a:r>
              <a:rPr lang="ru-RU" sz="11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группы)</a:t>
            </a:r>
            <a:endParaRPr lang="ru-RU" sz="1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 </a:t>
            </a:r>
            <a:endParaRPr lang="ru-RU" sz="1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Ответственный секретарь</a:t>
            </a:r>
            <a:endParaRPr lang="ru-RU" sz="1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Экспертной группы    ________________   ___________________________________</a:t>
            </a:r>
            <a:endParaRPr lang="ru-RU" sz="1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                               подпись   фамилия, имя, отчество(при наличии)</a:t>
            </a:r>
            <a:endParaRPr lang="ru-RU" sz="1000" dirty="0">
              <a:effectLst/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248400" y="502920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248400" y="354036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950677" y="2602523"/>
            <a:ext cx="1031631" cy="10902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Печать  организации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6200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Отчет </a:t>
            </a:r>
            <a:br>
              <a:rPr lang="ru-RU" sz="4000" b="1" dirty="0">
                <a:solidFill>
                  <a:srgbClr val="0070C0"/>
                </a:solidFill>
              </a:rPr>
            </a:br>
            <a:r>
              <a:rPr lang="ru-RU" sz="4000" b="1" dirty="0">
                <a:solidFill>
                  <a:srgbClr val="0070C0"/>
                </a:solidFill>
              </a:rPr>
              <a:t>титульный </a:t>
            </a:r>
            <a:r>
              <a:rPr lang="ru-RU" sz="4000" b="1" dirty="0" smtClean="0">
                <a:solidFill>
                  <a:srgbClr val="0070C0"/>
                </a:solidFill>
              </a:rPr>
              <a:t>лист</a:t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3100" b="1" dirty="0" smtClean="0">
                <a:solidFill>
                  <a:srgbClr val="0070C0"/>
                </a:solidFill>
              </a:rPr>
              <a:t> </a:t>
            </a:r>
            <a:r>
              <a:rPr lang="ru-RU" sz="3100" b="1" dirty="0">
                <a:solidFill>
                  <a:srgbClr val="0070C0"/>
                </a:solidFill>
              </a:rPr>
              <a:t>(образец </a:t>
            </a:r>
            <a:r>
              <a:rPr lang="ru-RU" sz="3100" b="1" dirty="0" smtClean="0">
                <a:solidFill>
                  <a:srgbClr val="0070C0"/>
                </a:solidFill>
              </a:rPr>
              <a:t>вложен </a:t>
            </a:r>
            <a:r>
              <a:rPr lang="ru-RU" sz="3100" b="1" dirty="0">
                <a:solidFill>
                  <a:srgbClr val="0070C0"/>
                </a:solidFill>
              </a:rPr>
              <a:t>в раздел «Аттестация специалистов»)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501" y="2748310"/>
            <a:ext cx="1042506" cy="1103472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33878" y="1690692"/>
            <a:ext cx="5558430" cy="516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00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062" y="246185"/>
            <a:ext cx="10509738" cy="131102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4. Копии документов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12419"/>
            <a:ext cx="5670421" cy="89585"/>
          </a:xfrm>
          <a:prstGeom prst="flowChartDelay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694645361"/>
              </p:ext>
            </p:extLst>
          </p:nvPr>
        </p:nvGraphicFramePr>
        <p:xfrm>
          <a:off x="838200" y="1602004"/>
          <a:ext cx="10515600" cy="4574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586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1645"/>
            <a:ext cx="10515600" cy="132556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5. Сведения о трудовой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69166"/>
            <a:ext cx="10515600" cy="4966095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12419"/>
            <a:ext cx="5670421" cy="89585"/>
          </a:xfrm>
          <a:prstGeom prst="flowChartDelay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76132550"/>
              </p:ext>
            </p:extLst>
          </p:nvPr>
        </p:nvGraphicFramePr>
        <p:xfrm>
          <a:off x="867508" y="1828799"/>
          <a:ext cx="10486292" cy="4348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3162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Нормативные документы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3775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Приказ Министерства здравоохранения Российской Федерации от 31.08.2023 №458н «Об утверждении порядка и сроков прохождения медицинскими работниками и фармацевтическими работниками аттестации для получения квалификационной категории»</a:t>
            </a:r>
          </a:p>
          <a:p>
            <a:pPr algn="just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риказ Министерства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здравоохранения и социального развития Российской Федерации от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16.04.2008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№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176н  «О Номенклатуре специальностей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специалистов со средним медицинским и фармацевтическим образованием в сфере здравоохранения Российской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Федерации»</a:t>
            </a:r>
          </a:p>
          <a:p>
            <a:pPr algn="just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Приказ Министерства здравоохранения Российской Федерации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от 02.05.2023 №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205н «Об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утверждении Номенклатуры должностей медицинских работников и фармацевтических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работников»</a:t>
            </a:r>
          </a:p>
          <a:p>
            <a:pPr algn="just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Распоряжение Департамента здравоохранения Томской области от 02.02.2024 №130 «О работе территориальной аттестационной комиссии Департамента здравоохранения Томской области»</a:t>
            </a:r>
          </a:p>
          <a:p>
            <a:endParaRPr lang="ru-RU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45899"/>
            <a:ext cx="5670421" cy="89585"/>
          </a:xfrm>
          <a:prstGeom prst="flowChartDelay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56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892" y="222739"/>
            <a:ext cx="10544908" cy="106606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/>
                <a:ea typeface="+mn-ea"/>
                <a:cs typeface="+mn-cs"/>
              </a:rPr>
              <a:t>Документы,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/>
                <a:ea typeface="+mn-ea"/>
                <a:cs typeface="+mn-cs"/>
              </a:rPr>
              <a:t>зарегистрированные в территориальной аттестационной комиссии  Департамента здравоохранения Томской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/>
                <a:ea typeface="+mn-ea"/>
                <a:cs typeface="+mn-cs"/>
              </a:rPr>
              <a:t>области,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/>
                <a:ea typeface="+mn-ea"/>
                <a:cs typeface="+mn-cs"/>
              </a:rPr>
              <a:t>передаются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/>
                <a:ea typeface="+mn-ea"/>
                <a:cs typeface="+mn-cs"/>
              </a:rPr>
              <a:t>секретарю экспертной группы по специальности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/>
                <a:ea typeface="+mn-ea"/>
                <a:cs typeface="+mn-cs"/>
              </a:rPr>
              <a:t>для дальнейшей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78383"/>
            <a:ext cx="10515600" cy="479858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2" y="1241166"/>
            <a:ext cx="5670421" cy="89585"/>
          </a:xfrm>
          <a:prstGeom prst="flowChartDelay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01314593"/>
              </p:ext>
            </p:extLst>
          </p:nvPr>
        </p:nvGraphicFramePr>
        <p:xfrm>
          <a:off x="838200" y="1250669"/>
          <a:ext cx="10544908" cy="5222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5072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892" y="177946"/>
            <a:ext cx="10544908" cy="106606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Экспертная </a:t>
            </a:r>
            <a:r>
              <a:rPr lang="ru-RU" sz="4000" b="1" dirty="0">
                <a:solidFill>
                  <a:srgbClr val="0070C0"/>
                </a:solidFill>
              </a:rPr>
              <a:t>группа </a:t>
            </a:r>
            <a:r>
              <a:rPr lang="ru-RU" sz="4000" b="1" dirty="0" smtClean="0">
                <a:solidFill>
                  <a:srgbClr val="0070C0"/>
                </a:solidFill>
              </a:rPr>
              <a:t>состоит (п.22)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78383"/>
            <a:ext cx="10515600" cy="479858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88798"/>
            <a:ext cx="5670421" cy="89585"/>
          </a:xfrm>
          <a:prstGeom prst="flowChartDelay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24821089"/>
              </p:ext>
            </p:extLst>
          </p:nvPr>
        </p:nvGraphicFramePr>
        <p:xfrm>
          <a:off x="838199" y="1378383"/>
          <a:ext cx="10515601" cy="5174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419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1646"/>
            <a:ext cx="10515600" cy="92245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Основные функции членов экспертных групп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8799"/>
            <a:ext cx="10515600" cy="434816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21802"/>
            <a:ext cx="5670421" cy="89585"/>
          </a:xfrm>
          <a:prstGeom prst="flowChartDelay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838200" y="1211387"/>
            <a:ext cx="10509738" cy="5339307"/>
          </a:xfrm>
          <a:prstGeom prst="rect">
            <a:avLst/>
          </a:prstGeom>
          <a:solidFill>
            <a:srgbClr val="EBDFE9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Председатель Экспертной группы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осуществляет общее руководство, председательствует на заседаниях, организует работу Экспертной группы, распределяет обязанности между  членами Экспертной группы (п.24)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Заместитель председателя Экспертной группы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исполняет обязанности председателя Экспертной группы в его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отсутствие,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осуществляет иные функции по поручению председателя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экспертной группы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(п.25).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Ответственный секретарь Экспертной группы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готовит документы, представленные специалистом, к заседанию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Экспертной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группы и проекты решений (п.26)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C00000"/>
                </a:solidFill>
              </a:rPr>
              <a:t>Заседание Экспертной группы проводится по мере поступления документов, указанных в пункте 34 Порядка, но не реже одного раза в квартал.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 smtClean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19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523" y="169522"/>
            <a:ext cx="10650415" cy="119035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График работы экспертных групп по аттестации специалистов со средним медицинским образованием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8799"/>
            <a:ext cx="10515600" cy="434816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23" y="1348591"/>
            <a:ext cx="5670421" cy="89585"/>
          </a:xfrm>
          <a:prstGeom prst="flowChartDelay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703385" y="1606061"/>
            <a:ext cx="10644553" cy="4979802"/>
          </a:xfrm>
          <a:prstGeom prst="rect">
            <a:avLst/>
          </a:prstGeom>
          <a:solidFill>
            <a:srgbClr val="EBDFE9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 smtClean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97523" y="1438177"/>
            <a:ext cx="10656277" cy="5147686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97523" y="1438176"/>
            <a:ext cx="10656277" cy="51476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оставляют секретари экспертных групп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ередают ведущему специалисту отдела кадровой политики Департамента здравоохранения Томской области по электронной почте -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2814@dzato.tomsk.ru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Хныкиной Анастасии Владимировны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г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рафик выкладывается на сайте Департамента здравоохранения Томской области в разделе «Аттестация специалистов»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Обратите внимание!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Информация о графике работы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экспертных групп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выкладывается только на сайте Департамента здравоохранения Томской области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63003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55720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Оценка отчета экспертом   </a:t>
            </a:r>
            <a:r>
              <a:rPr lang="ru-RU" sz="2800" b="1" dirty="0">
                <a:solidFill>
                  <a:srgbClr val="0070C0"/>
                </a:solidFill>
              </a:rPr>
              <a:t/>
            </a:r>
            <a:br>
              <a:rPr lang="ru-RU" sz="2800" b="1" dirty="0">
                <a:solidFill>
                  <a:srgbClr val="0070C0"/>
                </a:solidFill>
              </a:rPr>
            </a:b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(отчет лично подписан специалистом, согласован с руководителем организации и заверен печатью организации)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32157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12419"/>
            <a:ext cx="5670421" cy="89585"/>
          </a:xfrm>
          <a:prstGeom prst="flowChartDelay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838200" y="1602004"/>
            <a:ext cx="10515601" cy="50066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1" i="1" dirty="0" smtClean="0">
              <a:solidFill>
                <a:srgbClr val="C00000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38199" y="1646798"/>
            <a:ext cx="10515601" cy="496181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600" b="1" dirty="0" smtClean="0">
                <a:solidFill>
                  <a:srgbClr val="C00000"/>
                </a:solidFill>
              </a:rPr>
              <a:t>Требования к отчету на квалификационную категорию: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AutoNum type="arabicPeriod"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При аттестации оцениваются теоретические знания и практические навыки, необходимые для выполнения профессиональных обязанностей по соответствующим специальностям и должностям, на основе результатов квалификационного экзамена, включающего экспертную оценку отчета о профессиональной деятельности специалиста, тестовый контроль знаний и собеседование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AutoNum type="arabicPeriod"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Отчет представляется за период работы, который ранее не оценивался при прохождении аттестации, и должен содержать анализ профессиональной деятельности за  последний год работы - для специалистов со средним профессиональным образованием, включая информацию о выполненной работе, выводы специалиста о профессиональной деятельности и предложения по ее совершенствованию.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AutoNum type="arabicPeriod"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Отчет специалиста, претендующего на присвоение более высокой квалификационной категории, содержит информацию о профессиональной деятельности за один год работы, ранее включенный в отчет специалиста на имеющуюся квалификационную категорию.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AutoNum type="arabicPeriod"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В случае осуществления специалистом в отчетный период профессиональной деятельности в нескольких организациях, им могут быть предоставлены несколько отчетов, которые согласуются с руководителями данных организаций и заверяются печатью.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3645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277" y="363415"/>
            <a:ext cx="11306907" cy="9964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Рекомендации по написанию заключения </a:t>
            </a:r>
            <a:r>
              <a:rPr lang="ru-RU" sz="4000" b="1" dirty="0" smtClean="0">
                <a:solidFill>
                  <a:srgbClr val="0070C0"/>
                </a:solidFill>
              </a:rPr>
              <a:t/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</a:rPr>
              <a:t>на </a:t>
            </a:r>
            <a:r>
              <a:rPr lang="ru-RU" sz="4000" b="1" dirty="0">
                <a:solidFill>
                  <a:srgbClr val="0070C0"/>
                </a:solidFill>
              </a:rPr>
              <a:t>отчет </a:t>
            </a:r>
            <a:r>
              <a:rPr lang="ru-RU" sz="4000" b="1" dirty="0" smtClean="0">
                <a:solidFill>
                  <a:srgbClr val="0070C0"/>
                </a:solidFill>
              </a:rPr>
              <a:t>специалиста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38177"/>
            <a:ext cx="10474569" cy="531557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77" y="1348591"/>
            <a:ext cx="5670421" cy="89585"/>
          </a:xfrm>
          <a:prstGeom prst="flowChartDelay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703385" y="1606060"/>
            <a:ext cx="10972799" cy="52259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 smtClean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69277" y="1438176"/>
            <a:ext cx="11306907" cy="5315571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69277" y="1684359"/>
            <a:ext cx="11136923" cy="4645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69277" y="1527760"/>
            <a:ext cx="11306907" cy="480160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Приказ Минздрава России от 31 августа 2023 г. № 458 н «Об утверждении порядка и сроков прохождения медицинскими работниками и фармацевтическими работниками аттестации для получения квалификационной категории»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b="1" dirty="0" smtClean="0">
              <a:solidFill>
                <a:schemeClr val="accent5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Пункт 42.  Рекомендации по написанию заключения  на отчет специалиста.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Заключение на отчет должно содержать оценку теоретической подготовки и практических навыков специалиста, необходимых для присвоения ему заявляемой квалификационной категории, включая: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а) владение методами профилактики, диагностики, лечения, медицинской реабилитации, применяемыми в мировой и отечественной медицинской практике, медицинскими изделиями в области осуществляемой профессиональной деятельности (для лиц, имеющих медицинское или иное образование);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б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) участие в работе научного общества, в том числе наличие публикаций, и профессиональных некоммерческих организаций (при наличии);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) формы самообразования, используемые специалистом (при наличии).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920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523" y="0"/>
            <a:ext cx="10650415" cy="171178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600" b="1" dirty="0">
                <a:solidFill>
                  <a:srgbClr val="0070C0"/>
                </a:solidFill>
              </a:rPr>
              <a:t>Т</a:t>
            </a:r>
            <a:r>
              <a:rPr lang="ru-RU" sz="2600" b="1" dirty="0" smtClean="0">
                <a:solidFill>
                  <a:srgbClr val="0070C0"/>
                </a:solidFill>
              </a:rPr>
              <a:t>естовый </a:t>
            </a:r>
            <a:r>
              <a:rPr lang="ru-RU" sz="2600" b="1" dirty="0">
                <a:solidFill>
                  <a:srgbClr val="0070C0"/>
                </a:solidFill>
              </a:rPr>
              <a:t>контроль знаний специалистов проводится с учетом специальности или должности специалиста, претендующего на получение квалификационной категории, с использованием тестовых заданий, комплектуемых для каждого автоматически из единой базы оценочных средств, размещенной на сайте Методического центра аккредитации специалистов </a:t>
            </a:r>
            <a:r>
              <a:rPr lang="ru-RU" sz="2600" b="1" dirty="0">
                <a:solidFill>
                  <a:srgbClr val="C00000"/>
                </a:solidFill>
              </a:rPr>
              <a:t>https://fmza.ru/.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8799"/>
            <a:ext cx="10515600" cy="434816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23" y="1711786"/>
            <a:ext cx="5670421" cy="89585"/>
          </a:xfrm>
          <a:prstGeom prst="flowChartDelay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697524" y="1828797"/>
            <a:ext cx="10755922" cy="4952376"/>
          </a:xfrm>
          <a:prstGeom prst="rect">
            <a:avLst/>
          </a:prstGeom>
          <a:solidFill>
            <a:srgbClr val="EBDFE9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 smtClean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97523" y="1828798"/>
            <a:ext cx="10656277" cy="49249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Алгоритм</a:t>
            </a:r>
            <a:r>
              <a:rPr lang="ru-RU" sz="3600" dirty="0">
                <a:solidFill>
                  <a:srgbClr val="0070C0"/>
                </a:solidFill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</a:rPr>
              <a:t>прохождения </a:t>
            </a:r>
            <a:r>
              <a:rPr lang="ru-RU" sz="3600" b="1" dirty="0">
                <a:solidFill>
                  <a:srgbClr val="0070C0"/>
                </a:solidFill>
              </a:rPr>
              <a:t>Тестового контроля специалистами с высшим медицинским образованием по </a:t>
            </a:r>
            <a:r>
              <a:rPr lang="ru-RU" sz="3600" b="1" dirty="0" smtClean="0">
                <a:solidFill>
                  <a:srgbClr val="0070C0"/>
                </a:solidFill>
              </a:rPr>
              <a:t>специальностям </a:t>
            </a:r>
            <a:r>
              <a:rPr lang="ru-RU" sz="3600" b="1" dirty="0">
                <a:solidFill>
                  <a:srgbClr val="0070C0"/>
                </a:solidFill>
              </a:rPr>
              <a:t>«Управление сестринской деятельностью» и «Сестринское дело» и со средним медицинским образованием.</a:t>
            </a:r>
            <a:endParaRPr lang="ru-RU" sz="3600" dirty="0">
              <a:solidFill>
                <a:srgbClr val="0070C0"/>
              </a:solidFill>
            </a:endParaRPr>
          </a:p>
          <a:p>
            <a:pPr marL="0" lvl="0" indent="0">
              <a:buNone/>
            </a:pPr>
            <a:r>
              <a:rPr lang="ru-RU" sz="3100" b="1" dirty="0" smtClean="0">
                <a:solidFill>
                  <a:srgbClr val="0070C0"/>
                </a:solidFill>
              </a:rPr>
              <a:t>   1.  </a:t>
            </a:r>
            <a:r>
              <a:rPr lang="ru-RU" sz="3100" b="1" dirty="0">
                <a:solidFill>
                  <a:srgbClr val="0070C0"/>
                </a:solidFill>
              </a:rPr>
              <a:t>Зайти на сайт: «Методический центр </a:t>
            </a:r>
            <a:r>
              <a:rPr lang="ru-RU" sz="3100" b="1" dirty="0" smtClean="0">
                <a:solidFill>
                  <a:srgbClr val="0070C0"/>
                </a:solidFill>
              </a:rPr>
              <a:t>аккредитации специалистов</a:t>
            </a:r>
            <a:r>
              <a:rPr lang="ru-RU" sz="3100" b="1" dirty="0">
                <a:solidFill>
                  <a:srgbClr val="0070C0"/>
                </a:solidFill>
              </a:rPr>
              <a:t>» (</a:t>
            </a:r>
            <a:r>
              <a:rPr lang="en-US" sz="3100" b="1" u="sng" dirty="0">
                <a:solidFill>
                  <a:srgbClr val="0070C0"/>
                </a:solidFill>
                <a:hlinkClick r:id="rId3"/>
              </a:rPr>
              <a:t>https</a:t>
            </a:r>
            <a:r>
              <a:rPr lang="ru-RU" sz="3100" b="1" u="sng" dirty="0">
                <a:solidFill>
                  <a:srgbClr val="0070C0"/>
                </a:solidFill>
                <a:hlinkClick r:id="rId3"/>
              </a:rPr>
              <a:t>://</a:t>
            </a:r>
            <a:r>
              <a:rPr lang="en-US" sz="3100" b="1" u="sng" dirty="0" err="1">
                <a:solidFill>
                  <a:srgbClr val="0070C0"/>
                </a:solidFill>
                <a:hlinkClick r:id="rId3"/>
              </a:rPr>
              <a:t>fmza</a:t>
            </a:r>
            <a:r>
              <a:rPr lang="ru-RU" sz="3100" b="1" u="sng" dirty="0">
                <a:solidFill>
                  <a:srgbClr val="0070C0"/>
                </a:solidFill>
                <a:hlinkClick r:id="rId3"/>
              </a:rPr>
              <a:t>.</a:t>
            </a:r>
            <a:r>
              <a:rPr lang="en-US" sz="3100" b="1" u="sng" dirty="0" err="1">
                <a:solidFill>
                  <a:srgbClr val="0070C0"/>
                </a:solidFill>
                <a:hlinkClick r:id="rId3"/>
              </a:rPr>
              <a:t>ru</a:t>
            </a:r>
            <a:r>
              <a:rPr lang="ru-RU" sz="3100" b="1" dirty="0" smtClean="0">
                <a:solidFill>
                  <a:srgbClr val="0070C0"/>
                </a:solidFill>
              </a:rPr>
              <a:t>)</a:t>
            </a:r>
            <a:endParaRPr lang="ru-RU" sz="3100" dirty="0" smtClean="0">
              <a:solidFill>
                <a:srgbClr val="0070C0"/>
              </a:solidFill>
            </a:endParaRPr>
          </a:p>
          <a:p>
            <a:pPr marL="0" lvl="0" indent="0">
              <a:buNone/>
            </a:pPr>
            <a:r>
              <a:rPr lang="ru-RU" sz="3100" b="1" dirty="0" smtClean="0">
                <a:solidFill>
                  <a:srgbClr val="0070C0"/>
                </a:solidFill>
              </a:rPr>
              <a:t>   2. Выбрать одну из вкладок:</a:t>
            </a:r>
            <a:endParaRPr lang="ru-RU" sz="3100" dirty="0" smtClean="0">
              <a:solidFill>
                <a:srgbClr val="0070C0"/>
              </a:solidFill>
            </a:endParaRPr>
          </a:p>
          <a:p>
            <a:pPr marL="355600" lvl="0" indent="0">
              <a:buNone/>
            </a:pPr>
            <a:r>
              <a:rPr lang="ru-RU" sz="3100" b="1" dirty="0" smtClean="0">
                <a:solidFill>
                  <a:srgbClr val="0070C0"/>
                </a:solidFill>
              </a:rPr>
              <a:t>- </a:t>
            </a:r>
            <a:r>
              <a:rPr lang="ru-RU" sz="3100" b="1" dirty="0">
                <a:solidFill>
                  <a:srgbClr val="0070C0"/>
                </a:solidFill>
              </a:rPr>
              <a:t>п</a:t>
            </a:r>
            <a:r>
              <a:rPr lang="ru-RU" sz="3100" b="1" dirty="0" smtClean="0">
                <a:solidFill>
                  <a:srgbClr val="0070C0"/>
                </a:solidFill>
              </a:rPr>
              <a:t>ервичная </a:t>
            </a:r>
            <a:r>
              <a:rPr lang="ru-RU" sz="3100" b="1" dirty="0">
                <a:solidFill>
                  <a:srgbClr val="0070C0"/>
                </a:solidFill>
              </a:rPr>
              <a:t>специализированная аккредитация (СПО) – </a:t>
            </a:r>
            <a:r>
              <a:rPr lang="ru-RU" sz="3100" b="1" dirty="0" smtClean="0">
                <a:solidFill>
                  <a:srgbClr val="0070C0"/>
                </a:solidFill>
              </a:rPr>
              <a:t>для специалистов </a:t>
            </a:r>
            <a:r>
              <a:rPr lang="ru-RU" sz="3100" b="1" dirty="0">
                <a:solidFill>
                  <a:srgbClr val="0070C0"/>
                </a:solidFill>
              </a:rPr>
              <a:t>со средним медицинским образованием;</a:t>
            </a:r>
            <a:endParaRPr lang="ru-RU" sz="3100" dirty="0">
              <a:solidFill>
                <a:srgbClr val="0070C0"/>
              </a:solidFill>
            </a:endParaRPr>
          </a:p>
          <a:p>
            <a:pPr marL="355600" indent="0">
              <a:buNone/>
            </a:pPr>
            <a:r>
              <a:rPr lang="ru-RU" sz="3100" b="1" dirty="0">
                <a:solidFill>
                  <a:srgbClr val="0070C0"/>
                </a:solidFill>
              </a:rPr>
              <a:t>- </a:t>
            </a:r>
            <a:r>
              <a:rPr lang="ru-RU" sz="3100" b="1" dirty="0" smtClean="0">
                <a:solidFill>
                  <a:srgbClr val="0070C0"/>
                </a:solidFill>
              </a:rPr>
              <a:t>первичная </a:t>
            </a:r>
            <a:r>
              <a:rPr lang="ru-RU" sz="3100" b="1" dirty="0">
                <a:solidFill>
                  <a:srgbClr val="0070C0"/>
                </a:solidFill>
              </a:rPr>
              <a:t>специализированная аккредитация (магистратура, ординатура, ДПО) </a:t>
            </a:r>
            <a:r>
              <a:rPr lang="ru-RU" sz="3100" b="1" dirty="0" smtClean="0">
                <a:solidFill>
                  <a:srgbClr val="0070C0"/>
                </a:solidFill>
              </a:rPr>
              <a:t>– для специалистов </a:t>
            </a:r>
            <a:r>
              <a:rPr lang="ru-RU" sz="3100" b="1" dirty="0">
                <a:solidFill>
                  <a:srgbClr val="0070C0"/>
                </a:solidFill>
              </a:rPr>
              <a:t>с высшим медицинским образованием по специальности «Управление сестринской деятельностью»;</a:t>
            </a:r>
            <a:endParaRPr lang="ru-RU" sz="3100" dirty="0">
              <a:solidFill>
                <a:srgbClr val="0070C0"/>
              </a:solidFill>
            </a:endParaRPr>
          </a:p>
          <a:p>
            <a:pPr marL="355600" indent="0">
              <a:buNone/>
            </a:pPr>
            <a:r>
              <a:rPr lang="ru-RU" sz="3100" b="1" dirty="0">
                <a:solidFill>
                  <a:srgbClr val="0070C0"/>
                </a:solidFill>
              </a:rPr>
              <a:t>- </a:t>
            </a:r>
            <a:r>
              <a:rPr lang="ru-RU" sz="3100" b="1" dirty="0" smtClean="0">
                <a:solidFill>
                  <a:srgbClr val="0070C0"/>
                </a:solidFill>
              </a:rPr>
              <a:t>первичная </a:t>
            </a:r>
            <a:r>
              <a:rPr lang="ru-RU" sz="3100" b="1" dirty="0">
                <a:solidFill>
                  <a:srgbClr val="0070C0"/>
                </a:solidFill>
              </a:rPr>
              <a:t>аккредитация (специалитет, </a:t>
            </a:r>
            <a:r>
              <a:rPr lang="ru-RU" sz="3100" b="1" dirty="0" smtClean="0">
                <a:solidFill>
                  <a:srgbClr val="0070C0"/>
                </a:solidFill>
              </a:rPr>
              <a:t> </a:t>
            </a:r>
            <a:r>
              <a:rPr lang="ru-RU" sz="3100" b="1" dirty="0" err="1" smtClean="0">
                <a:solidFill>
                  <a:srgbClr val="0070C0"/>
                </a:solidFill>
              </a:rPr>
              <a:t>балакавриат</a:t>
            </a:r>
            <a:r>
              <a:rPr lang="ru-RU" sz="3100" b="1" dirty="0">
                <a:solidFill>
                  <a:srgbClr val="0070C0"/>
                </a:solidFill>
              </a:rPr>
              <a:t>) </a:t>
            </a:r>
            <a:r>
              <a:rPr lang="ru-RU" sz="3100" b="1" dirty="0" smtClean="0">
                <a:solidFill>
                  <a:srgbClr val="0070C0"/>
                </a:solidFill>
              </a:rPr>
              <a:t>– для специалистов </a:t>
            </a:r>
            <a:r>
              <a:rPr lang="ru-RU" sz="3100" b="1" dirty="0">
                <a:solidFill>
                  <a:srgbClr val="0070C0"/>
                </a:solidFill>
              </a:rPr>
              <a:t>с высшим медицинским образованием по специальности «Сестринское дело».</a:t>
            </a:r>
            <a:endParaRPr lang="ru-RU" sz="31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3100" b="1" dirty="0" smtClean="0">
                <a:solidFill>
                  <a:srgbClr val="0070C0"/>
                </a:solidFill>
              </a:rPr>
              <a:t>   </a:t>
            </a:r>
            <a:r>
              <a:rPr lang="ru-RU" sz="3100" b="1" dirty="0">
                <a:solidFill>
                  <a:srgbClr val="0070C0"/>
                </a:solidFill>
              </a:rPr>
              <a:t>3.      Выбрать: Репетиционный экзамен</a:t>
            </a:r>
            <a:endParaRPr lang="ru-RU" sz="31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3100" b="1" dirty="0" smtClean="0">
                <a:solidFill>
                  <a:srgbClr val="0070C0"/>
                </a:solidFill>
              </a:rPr>
              <a:t>   4</a:t>
            </a:r>
            <a:r>
              <a:rPr lang="ru-RU" sz="3100" b="1" dirty="0">
                <a:solidFill>
                  <a:srgbClr val="0070C0"/>
                </a:solidFill>
              </a:rPr>
              <a:t>.      Пройти регистрацию и выбрать специальность</a:t>
            </a:r>
            <a:endParaRPr lang="ru-RU" sz="31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3100" b="1" dirty="0" smtClean="0">
                <a:solidFill>
                  <a:srgbClr val="0070C0"/>
                </a:solidFill>
              </a:rPr>
              <a:t>   5</a:t>
            </a:r>
            <a:r>
              <a:rPr lang="ru-RU" sz="3100" b="1" dirty="0">
                <a:solidFill>
                  <a:srgbClr val="0070C0"/>
                </a:solidFill>
              </a:rPr>
              <a:t>.      Пройти </a:t>
            </a:r>
            <a:r>
              <a:rPr lang="ru-RU" sz="3100" b="1" dirty="0" smtClean="0">
                <a:solidFill>
                  <a:srgbClr val="0070C0"/>
                </a:solidFill>
              </a:rPr>
              <a:t>тестирование (тестовый контроль знаний признается пройденным при условии успешного выполнения 70% от общего объёма тестовых заданий)</a:t>
            </a:r>
            <a:endParaRPr lang="ru-RU" sz="31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3100" b="1" dirty="0" smtClean="0">
                <a:solidFill>
                  <a:srgbClr val="0070C0"/>
                </a:solidFill>
              </a:rPr>
              <a:t>   6</a:t>
            </a:r>
            <a:r>
              <a:rPr lang="ru-RU" sz="3100" b="1" dirty="0">
                <a:solidFill>
                  <a:srgbClr val="0070C0"/>
                </a:solidFill>
              </a:rPr>
              <a:t>.      Обновить историю по окончании тестирования</a:t>
            </a:r>
            <a:endParaRPr lang="ru-RU" sz="31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3100" b="1" dirty="0" smtClean="0">
                <a:solidFill>
                  <a:srgbClr val="0070C0"/>
                </a:solidFill>
              </a:rPr>
              <a:t>   7</a:t>
            </a:r>
            <a:r>
              <a:rPr lang="ru-RU" sz="3100" b="1" dirty="0">
                <a:solidFill>
                  <a:srgbClr val="0070C0"/>
                </a:solidFill>
              </a:rPr>
              <a:t>.   </a:t>
            </a:r>
            <a:r>
              <a:rPr lang="ru-RU" sz="3100" b="1" dirty="0" smtClean="0">
                <a:solidFill>
                  <a:srgbClr val="0070C0"/>
                </a:solidFill>
              </a:rPr>
              <a:t>   Скачать </a:t>
            </a:r>
            <a:r>
              <a:rPr lang="ru-RU" sz="3100" b="1" dirty="0">
                <a:solidFill>
                  <a:srgbClr val="0070C0"/>
                </a:solidFill>
              </a:rPr>
              <a:t>и распечатать протокол для экспертной группы по аттестации специалистов.</a:t>
            </a:r>
            <a:endParaRPr lang="ru-RU" sz="3100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016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277" y="169522"/>
            <a:ext cx="10978661" cy="119035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Специалист, претендующий на получение высшей квалификационной категории, должен: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38177"/>
            <a:ext cx="10474569" cy="531557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77" y="1348591"/>
            <a:ext cx="5670421" cy="89585"/>
          </a:xfrm>
          <a:prstGeom prst="flowChartDelay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703385" y="1606060"/>
            <a:ext cx="10972799" cy="52259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 smtClean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69277" y="1516476"/>
            <a:ext cx="11306907" cy="52372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58800" y="1684358"/>
            <a:ext cx="10947400" cy="49450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а)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иметь стаж работы по специальности (в должности) не менее семи лет;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б) иметь теоретическую подготовку и практические навыки в области осуществляемой профессиональной деятельности и смежных дисциплин;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в) использовать методы профилактики, диагностики, лечения, медицинской реабилитации, применяемые в мировой и отечественной медицинской практике, и медицинские изделия в области осуществляемой профессиональной деятельности (для лиц, имеющих медицинское или иное образование);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г)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применять в осуществляемой профессиональной деятельности научно-техническую информацию и использовать ее для решения тактических и стратегических вопросов профессиональной деятельности, составлять отчет о работе;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уметь провести оценку данных специальных методов исследования с целью установления диагноза (для лиц, имеющих медицинское образование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).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72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523" y="169522"/>
            <a:ext cx="10650415" cy="119035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Специалист, претендующий на получение первой квалификационной категории, должен: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8799"/>
            <a:ext cx="10515600" cy="434816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23" y="1348591"/>
            <a:ext cx="5670421" cy="89585"/>
          </a:xfrm>
          <a:prstGeom prst="flowChartDelay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703385" y="1606061"/>
            <a:ext cx="10644553" cy="4979802"/>
          </a:xfrm>
          <a:prstGeom prst="rect">
            <a:avLst/>
          </a:prstGeom>
          <a:solidFill>
            <a:srgbClr val="EBDFE9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 smtClean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97523" y="1438177"/>
            <a:ext cx="10656277" cy="51476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38200" y="1825625"/>
            <a:ext cx="10515600" cy="4760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а) иметь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стаж работы по специальности (в должности) не менее пяти лет;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б) иметь теоретическую подготовку и практические навыки в области осуществляемой профессиональной деятельности и смежных дисциплин;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в) использовать методы профилактики, диагностики, лечения, медицинской реабилитации, применяемые в мировой и отечественной медицинской практике, и медицинские изделия в области осуществляемой профессиональной деятельности (для лиц, имеющих медицинское или иное образование);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г)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применять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осуществляемой профессиональной деятельности научно-техническую информацию, уметь проводить анализ количественных и качественных показателей работы, составлять отчет о работе;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д)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участвовать в решении тактических вопросов профессиональной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64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523" y="169522"/>
            <a:ext cx="10650415" cy="119035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Специалист, претендующий на получение </a:t>
            </a:r>
            <a:r>
              <a:rPr lang="ru-RU" sz="4000" b="1" dirty="0" smtClean="0">
                <a:solidFill>
                  <a:srgbClr val="0070C0"/>
                </a:solidFill>
              </a:rPr>
              <a:t>второй </a:t>
            </a:r>
            <a:r>
              <a:rPr lang="ru-RU" sz="4000" b="1" dirty="0">
                <a:solidFill>
                  <a:srgbClr val="0070C0"/>
                </a:solidFill>
              </a:rPr>
              <a:t>квалификационной категории, должен: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8799"/>
            <a:ext cx="10515600" cy="434816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23" y="1348591"/>
            <a:ext cx="5670421" cy="89585"/>
          </a:xfrm>
          <a:prstGeom prst="flowChartDelay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703385" y="1606061"/>
            <a:ext cx="10644553" cy="4979802"/>
          </a:xfrm>
          <a:prstGeom prst="rect">
            <a:avLst/>
          </a:prstGeom>
          <a:solidFill>
            <a:srgbClr val="EBDFE9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 smtClean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767861" y="1516475"/>
            <a:ext cx="10656277" cy="51476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а</a:t>
            </a:r>
            <a:r>
              <a:rPr lang="ru-RU" sz="2600" dirty="0">
                <a:solidFill>
                  <a:schemeClr val="accent1">
                    <a:lumMod val="75000"/>
                  </a:schemeClr>
                </a:solidFill>
              </a:rPr>
              <a:t>) иметь стаж работы по специальности (в должности) не менее трех лет;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accent1">
                    <a:lumMod val="75000"/>
                  </a:schemeClr>
                </a:solidFill>
              </a:rPr>
              <a:t>б) иметь теоретическую подготовку и практические навыки в области осуществляемой профессиональной деятельности;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accent1">
                    <a:lumMod val="75000"/>
                  </a:schemeClr>
                </a:solidFill>
              </a:rPr>
              <a:t>в) использовать методы профилактики, диагностики, лечения, медицинской реабилитации, применяемые в мировой и отечественной медицинской практике, и медицинские изделия в области осуществляемой профессиональной деятельности (для лиц, имеющих медицинское или иное образование);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accent1">
                    <a:lumMod val="75000"/>
                  </a:schemeClr>
                </a:solidFill>
              </a:rPr>
              <a:t>г) 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владеть </a:t>
            </a:r>
            <a:r>
              <a:rPr lang="ru-RU" sz="2600" dirty="0">
                <a:solidFill>
                  <a:schemeClr val="accent1">
                    <a:lumMod val="75000"/>
                  </a:schemeClr>
                </a:solidFill>
              </a:rPr>
              <a:t>навыками анализа количественных и качественных показателей работы, составлять отчет о работе.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97523" y="1438176"/>
            <a:ext cx="10656277" cy="4738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273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1645"/>
            <a:ext cx="10515600" cy="132556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000" b="1" smtClean="0">
                <a:solidFill>
                  <a:srgbClr val="0070C0"/>
                </a:solidFill>
              </a:rPr>
              <a:t>Структура территориальной аттестационной комиссии Департамента здравоохранения Томской области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mtClean="0"/>
          </a:p>
          <a:p>
            <a:endParaRPr lang="ru-RU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12419"/>
            <a:ext cx="5670421" cy="89585"/>
          </a:xfrm>
          <a:prstGeom prst="flowChartDelay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944725484"/>
              </p:ext>
            </p:extLst>
          </p:nvPr>
        </p:nvGraphicFramePr>
        <p:xfrm>
          <a:off x="838203" y="1825629"/>
          <a:ext cx="10673615" cy="4469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193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523" y="169522"/>
            <a:ext cx="10650415" cy="119035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600" b="1" dirty="0" smtClean="0">
                <a:solidFill>
                  <a:srgbClr val="0070C0"/>
                </a:solidFill>
                <a:latin typeface="+mn-lt"/>
              </a:rPr>
              <a:t>Решение Экспертной группы о присвоении или об отказе в присвоении квалификационной категории оформляется протоколом и заносится в аттестационный лист ответственным секретарем Экспертной группы (п.50)</a:t>
            </a:r>
            <a:endParaRPr lang="ru-RU" sz="26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8799"/>
            <a:ext cx="10515600" cy="434816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23" y="1348591"/>
            <a:ext cx="5670421" cy="89585"/>
          </a:xfrm>
          <a:prstGeom prst="flowChartDelay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703385" y="1606061"/>
            <a:ext cx="10644553" cy="4979802"/>
          </a:xfrm>
          <a:prstGeom prst="rect">
            <a:avLst/>
          </a:prstGeom>
          <a:solidFill>
            <a:srgbClr val="EBDFE9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 smtClean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97523" y="1393383"/>
            <a:ext cx="10656277" cy="5147686"/>
          </a:xfrm>
          <a:prstGeom prst="rect">
            <a:avLst/>
          </a:prstGeom>
          <a:solidFill>
            <a:srgbClr val="FEFED8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ru-RU" sz="2400" b="1" dirty="0">
                <a:solidFill>
                  <a:srgbClr val="FF0000"/>
                </a:solidFill>
              </a:rPr>
              <a:t>Оформление </a:t>
            </a:r>
            <a:r>
              <a:rPr lang="ru-RU" sz="2400" b="1" dirty="0" smtClean="0">
                <a:solidFill>
                  <a:srgbClr val="FF0000"/>
                </a:solidFill>
              </a:rPr>
              <a:t>протокола </a:t>
            </a:r>
            <a:r>
              <a:rPr lang="ru-RU" sz="1800" dirty="0" smtClean="0">
                <a:solidFill>
                  <a:srgbClr val="FF0000"/>
                </a:solidFill>
              </a:rPr>
              <a:t>(печать </a:t>
            </a:r>
            <a:r>
              <a:rPr lang="ru-RU" sz="1800" dirty="0" err="1" smtClean="0">
                <a:solidFill>
                  <a:srgbClr val="FF0000"/>
                </a:solidFill>
              </a:rPr>
              <a:t>одностороняя</a:t>
            </a:r>
            <a:r>
              <a:rPr lang="ru-RU" sz="1800" dirty="0" smtClean="0">
                <a:solidFill>
                  <a:srgbClr val="FF0000"/>
                </a:solidFill>
              </a:rPr>
              <a:t>) 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97523" y="1438176"/>
            <a:ext cx="10656277" cy="4738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797169" y="1828799"/>
            <a:ext cx="10556631" cy="43481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0070C0"/>
                </a:solidFill>
              </a:rPr>
              <a:t>Лист №1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- содержит только сведения об экспертной группе !!!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Лист №2 </a:t>
            </a:r>
          </a:p>
          <a:p>
            <a:pPr>
              <a:buFontTx/>
              <a:buChar char="-"/>
            </a:pPr>
            <a:r>
              <a:rPr lang="ru-RU" dirty="0" smtClean="0"/>
              <a:t>оформить на каждого специалиста отдельно!!!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-  указать должность согласно номенклатуре!!!</a:t>
            </a:r>
          </a:p>
          <a:p>
            <a:pPr>
              <a:buFontTx/>
              <a:buChar char="-"/>
            </a:pPr>
            <a:r>
              <a:rPr lang="ru-RU" dirty="0" smtClean="0"/>
              <a:t>записать результат собеседования: вопрос к специалисту  и краткий ответ.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Лист №3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</a:rPr>
              <a:t>отображает  подписи председателя и членов экспертной группы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>
                <a:solidFill>
                  <a:srgbClr val="FF0000"/>
                </a:solidFill>
              </a:rPr>
              <a:t>Если экспертная группа проводит аттестацию по нескольким специальностям, то протокол оформляется по порядку: сначала одна специальность, потом другая.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827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523" y="169523"/>
            <a:ext cx="10650415" cy="60517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600" b="1" dirty="0">
                <a:solidFill>
                  <a:srgbClr val="0070C0"/>
                </a:solidFill>
              </a:rPr>
              <a:t>Протокол Лист </a:t>
            </a:r>
            <a:r>
              <a:rPr lang="ru-RU" sz="2600" b="1" dirty="0" smtClean="0">
                <a:solidFill>
                  <a:srgbClr val="0070C0"/>
                </a:solidFill>
              </a:rPr>
              <a:t>1</a:t>
            </a:r>
            <a:endParaRPr lang="ru-RU" sz="26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8799"/>
            <a:ext cx="10515600" cy="434816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23" y="774701"/>
            <a:ext cx="5670421" cy="89585"/>
          </a:xfrm>
          <a:prstGeom prst="flowChartDelay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703385" y="1606061"/>
            <a:ext cx="10644553" cy="4979802"/>
          </a:xfrm>
          <a:prstGeom prst="rect">
            <a:avLst/>
          </a:prstGeom>
          <a:solidFill>
            <a:srgbClr val="EBDFE9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 smtClean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97523" y="1438177"/>
            <a:ext cx="10656277" cy="514768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97523" y="1438176"/>
            <a:ext cx="10656277" cy="4738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154" y="990600"/>
            <a:ext cx="6271846" cy="566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8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523" y="134353"/>
            <a:ext cx="10650415" cy="65373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600" b="1" dirty="0" smtClean="0">
                <a:solidFill>
                  <a:srgbClr val="0070C0"/>
                </a:solidFill>
              </a:rPr>
              <a:t>Протокол Лист 2</a:t>
            </a:r>
            <a:endParaRPr lang="ru-RU" sz="26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8799"/>
            <a:ext cx="10515600" cy="434816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23" y="698500"/>
            <a:ext cx="5670421" cy="89585"/>
          </a:xfrm>
          <a:prstGeom prst="flowChartDelay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703385" y="1606061"/>
            <a:ext cx="10644553" cy="4979802"/>
          </a:xfrm>
          <a:prstGeom prst="rect">
            <a:avLst/>
          </a:prstGeom>
          <a:solidFill>
            <a:srgbClr val="EBDFE9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 smtClean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97523" y="1054100"/>
            <a:ext cx="10656277" cy="55317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97523" y="1438176"/>
            <a:ext cx="10656277" cy="4738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563" y="788085"/>
            <a:ext cx="6607678" cy="595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1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523" y="169523"/>
            <a:ext cx="10650415" cy="66867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600" b="1" dirty="0">
                <a:solidFill>
                  <a:srgbClr val="0070C0"/>
                </a:solidFill>
              </a:rPr>
              <a:t>Протокол Лист </a:t>
            </a:r>
            <a:r>
              <a:rPr lang="ru-RU" sz="2600" b="1" dirty="0" smtClean="0">
                <a:solidFill>
                  <a:srgbClr val="0070C0"/>
                </a:solidFill>
              </a:rPr>
              <a:t>2 (продолжение)</a:t>
            </a:r>
            <a:endParaRPr lang="ru-RU" sz="26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8799"/>
            <a:ext cx="10515600" cy="434816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23" y="826721"/>
            <a:ext cx="5670421" cy="89585"/>
          </a:xfrm>
          <a:prstGeom prst="flowChartDelay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703385" y="1606061"/>
            <a:ext cx="10644553" cy="497980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 smtClean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767861" y="1072662"/>
            <a:ext cx="10656277" cy="514768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97523" y="1438176"/>
            <a:ext cx="10656277" cy="4738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678" y="1668539"/>
            <a:ext cx="7890995" cy="487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8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523" y="169523"/>
            <a:ext cx="10650415" cy="60517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600" b="1" dirty="0">
                <a:solidFill>
                  <a:srgbClr val="0070C0"/>
                </a:solidFill>
              </a:rPr>
              <a:t>Протокол Лист </a:t>
            </a:r>
            <a:r>
              <a:rPr lang="ru-RU" sz="2600" b="1" dirty="0" smtClean="0">
                <a:solidFill>
                  <a:srgbClr val="0070C0"/>
                </a:solidFill>
              </a:rPr>
              <a:t>3</a:t>
            </a:r>
            <a:endParaRPr lang="ru-RU" sz="26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8799"/>
            <a:ext cx="10515600" cy="434816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23" y="774701"/>
            <a:ext cx="5670421" cy="89585"/>
          </a:xfrm>
          <a:prstGeom prst="flowChartDelay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703385" y="1606061"/>
            <a:ext cx="10644553" cy="4979802"/>
          </a:xfrm>
          <a:prstGeom prst="rect">
            <a:avLst/>
          </a:prstGeom>
          <a:solidFill>
            <a:srgbClr val="EBDFE9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 smtClean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97523" y="1438177"/>
            <a:ext cx="10656277" cy="514768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97523" y="1438176"/>
            <a:ext cx="10656277" cy="4738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646" y="965201"/>
            <a:ext cx="7062028" cy="562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21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1645"/>
            <a:ext cx="10228385" cy="61241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Заполнение аттестационного листа секретарем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44062"/>
            <a:ext cx="5670421" cy="89585"/>
          </a:xfrm>
          <a:prstGeom prst="flowChartDelay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38200" y="933647"/>
            <a:ext cx="10111154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1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13. Знание иностранного языка _____________________________________________</a:t>
            </a:r>
            <a:endParaRPr lang="ru-RU" sz="1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>
              <a:spcAft>
                <a:spcPts val="0"/>
              </a:spcAft>
            </a:pPr>
            <a:r>
              <a:rPr lang="ru-RU" sz="11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14. Место работы и рабочий телефон _______________________________________</a:t>
            </a:r>
            <a:endParaRPr lang="ru-RU" sz="1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1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15.  Почтовый  адрес  для  осуществления переписки по вопросам аттестации с аттестационной комиссией _____________________________________________________________________________</a:t>
            </a:r>
            <a:endParaRPr lang="ru-RU" sz="1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>
              <a:spcAft>
                <a:spcPts val="0"/>
              </a:spcAft>
            </a:pPr>
            <a:r>
              <a:rPr lang="ru-RU" sz="11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16. Электронная почта (при наличии): _____________________________________</a:t>
            </a:r>
            <a:endParaRPr lang="ru-RU" sz="1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17. Характеристика на специалиста: ________________________________________</a:t>
            </a:r>
            <a:endParaRPr lang="ru-RU" sz="1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                                      </a:t>
            </a:r>
            <a:endParaRPr lang="ru-RU" sz="1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_____________________________________________________________________________</a:t>
            </a:r>
            <a:endParaRPr lang="ru-RU" sz="1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(сведения о результативности профессиональной деятельности специалиста, деловых и профессиональных качествах)</a:t>
            </a:r>
            <a:endParaRPr lang="ru-RU" sz="1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1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_____________________________________________________________________________________________________________________________________________________</a:t>
            </a:r>
            <a:endParaRPr lang="ru-RU" sz="1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1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Руководитель организации_____________________________________________________</a:t>
            </a:r>
            <a:endParaRPr lang="ru-RU" sz="1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1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                            (подпись, печать)</a:t>
            </a:r>
            <a:endParaRPr lang="ru-RU" sz="1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18. Заключение аттестационной комиссии:</a:t>
            </a:r>
            <a:endParaRPr lang="ru-RU" sz="1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Присвоить/Отказать в присвоении </a:t>
            </a:r>
            <a:r>
              <a:rPr lang="ru-RU" sz="11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высшую </a:t>
            </a:r>
            <a:r>
              <a:rPr lang="ru-RU" sz="11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квалификационную</a:t>
            </a:r>
            <a:r>
              <a:rPr lang="ru-RU" sz="11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(-ой)</a:t>
            </a:r>
            <a:endParaRPr lang="ru-RU" sz="1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                                 (высшая, первая, вторая)</a:t>
            </a:r>
            <a:endParaRPr lang="ru-RU" sz="1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>
              <a:spcAft>
                <a:spcPts val="0"/>
              </a:spcAft>
            </a:pPr>
            <a:r>
              <a:rPr lang="ru-RU" sz="11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                                      </a:t>
            </a:r>
            <a:endParaRPr lang="ru-RU" sz="1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>
              <a:spcAft>
                <a:spcPts val="0"/>
              </a:spcAft>
            </a:pPr>
            <a:r>
              <a:rPr lang="ru-RU" sz="11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категорию(-и) по специальности </a:t>
            </a:r>
            <a:r>
              <a:rPr lang="ru-RU" sz="11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«Сестринское дело в педиатрии»</a:t>
            </a:r>
            <a:endParaRPr lang="ru-RU" sz="10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                                     (наименование </a:t>
            </a:r>
            <a:r>
              <a:rPr lang="ru-RU" sz="11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специальности</a:t>
            </a:r>
            <a:endParaRPr lang="ru-RU" sz="1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 </a:t>
            </a:r>
            <a:endParaRPr lang="ru-RU" sz="1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>
              <a:spcAft>
                <a:spcPts val="0"/>
              </a:spcAft>
            </a:pPr>
            <a:r>
              <a:rPr lang="ru-RU" sz="11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«16 февраля»  2024г.   протокол  №1</a:t>
            </a:r>
            <a:endParaRPr lang="ru-RU" sz="10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(реквизиты протокола заседания Экспертной комиссии)</a:t>
            </a:r>
            <a:endParaRPr lang="ru-RU" sz="1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 </a:t>
            </a:r>
            <a:endParaRPr lang="ru-RU" sz="1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Ответственный секретарь</a:t>
            </a:r>
            <a:endParaRPr lang="ru-RU" sz="1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Экспертной группы    ________________   ___________________________________</a:t>
            </a:r>
            <a:endParaRPr lang="ru-RU" sz="1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                               подпись   фамилия, имя, отчество(при наличии)</a:t>
            </a:r>
            <a:endParaRPr lang="ru-RU" sz="1000" dirty="0">
              <a:effectLst/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248400" y="502920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248400" y="354036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950677" y="2602523"/>
            <a:ext cx="1031631" cy="10902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Печать  организации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722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523" y="169522"/>
            <a:ext cx="10650415" cy="119035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Консультации </a:t>
            </a:r>
            <a:r>
              <a:rPr lang="ru-RU" sz="4000" b="1" dirty="0">
                <a:solidFill>
                  <a:srgbClr val="0070C0"/>
                </a:solidFill>
              </a:rPr>
              <a:t>по вопросам аттестации среднего медицинского персонала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8799"/>
            <a:ext cx="10515600" cy="434816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23" y="1348591"/>
            <a:ext cx="5670421" cy="89585"/>
          </a:xfrm>
          <a:prstGeom prst="flowChartDelay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703385" y="1606061"/>
            <a:ext cx="10644553" cy="4979802"/>
          </a:xfrm>
          <a:prstGeom prst="rect">
            <a:avLst/>
          </a:prstGeom>
          <a:solidFill>
            <a:srgbClr val="EBDFE9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 smtClean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97523" y="1438177"/>
            <a:ext cx="10656277" cy="51476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ru-RU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endParaRPr lang="ru-RU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ru-RU" dirty="0" smtClean="0">
                <a:solidFill>
                  <a:prstClr val="black"/>
                </a:solidFill>
              </a:rPr>
              <a:t>можно </a:t>
            </a:r>
            <a:r>
              <a:rPr lang="ru-RU" dirty="0">
                <a:solidFill>
                  <a:prstClr val="black"/>
                </a:solidFill>
              </a:rPr>
              <a:t>получить у ведущего специалиста отдела кадровой политики Комитета организационно-кадровой работы Департамента здравоохранения Томской области по телефону 8(3822)999-101 доп. 2814 или по электронной почте -  </a:t>
            </a:r>
            <a:r>
              <a:rPr lang="ru-RU" dirty="0">
                <a:solidFill>
                  <a:prstClr val="black"/>
                </a:solidFill>
                <a:hlinkClick r:id="rId3"/>
              </a:rPr>
              <a:t>2814@dzato.tomsk.ru</a:t>
            </a:r>
            <a:r>
              <a:rPr lang="ru-RU" dirty="0">
                <a:solidFill>
                  <a:prstClr val="black"/>
                </a:solidFill>
              </a:rPr>
              <a:t> Анастасии Владимировны </a:t>
            </a:r>
            <a:r>
              <a:rPr lang="ru-RU" dirty="0" err="1" smtClean="0">
                <a:solidFill>
                  <a:prstClr val="black"/>
                </a:solidFill>
              </a:rPr>
              <a:t>Хныкиной</a:t>
            </a:r>
            <a:endParaRPr lang="ru-RU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97523" y="1438176"/>
            <a:ext cx="10656277" cy="4738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278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523" y="169522"/>
            <a:ext cx="10650415" cy="119035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Информация об аттестации </a:t>
            </a:r>
            <a:r>
              <a:rPr lang="ru-RU" sz="3200" b="1" dirty="0">
                <a:solidFill>
                  <a:srgbClr val="0070C0"/>
                </a:solidFill>
              </a:rPr>
              <a:t>среднего медицинского </a:t>
            </a:r>
            <a:r>
              <a:rPr lang="ru-RU" sz="3200" b="1" dirty="0" smtClean="0">
                <a:solidFill>
                  <a:srgbClr val="0070C0"/>
                </a:solidFill>
              </a:rPr>
              <a:t>персонала размещена на сайте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 Департамента Томской области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8799"/>
            <a:ext cx="10515600" cy="434816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23" y="1348591"/>
            <a:ext cx="5670421" cy="89585"/>
          </a:xfrm>
          <a:prstGeom prst="flowChartDelay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703385" y="1606061"/>
            <a:ext cx="10644553" cy="4979802"/>
          </a:xfrm>
          <a:prstGeom prst="rect">
            <a:avLst/>
          </a:prstGeom>
          <a:solidFill>
            <a:srgbClr val="EBDFE9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 smtClean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97523" y="1438177"/>
            <a:ext cx="10656277" cy="51476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1 . Вкладка по горизонтали «Специалистам»</a:t>
            </a:r>
            <a:endParaRPr lang="ru-RU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97523" y="1438176"/>
            <a:ext cx="10656277" cy="4738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3"/>
          <a:srcRect t="3678" b="8329"/>
          <a:stretch/>
        </p:blipFill>
        <p:spPr>
          <a:xfrm>
            <a:off x="1308100" y="1828799"/>
            <a:ext cx="9918699" cy="4570901"/>
          </a:xfrm>
          <a:prstGeom prst="rect">
            <a:avLst/>
          </a:prstGeom>
        </p:spPr>
      </p:pic>
      <p:sp>
        <p:nvSpPr>
          <p:cNvPr id="9" name="Стрелка вверх 8"/>
          <p:cNvSpPr/>
          <p:nvPr/>
        </p:nvSpPr>
        <p:spPr>
          <a:xfrm>
            <a:off x="6267449" y="3033612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27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523" y="169522"/>
            <a:ext cx="10650415" cy="119035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Информация об аттестации </a:t>
            </a:r>
            <a:r>
              <a:rPr lang="ru-RU" sz="3200" b="1" dirty="0">
                <a:solidFill>
                  <a:srgbClr val="0070C0"/>
                </a:solidFill>
              </a:rPr>
              <a:t>среднего медицинского </a:t>
            </a:r>
            <a:r>
              <a:rPr lang="ru-RU" sz="3200" b="1" dirty="0" smtClean="0">
                <a:solidFill>
                  <a:srgbClr val="0070C0"/>
                </a:solidFill>
              </a:rPr>
              <a:t>персонала размещена на сайте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 Департамента здравоохранения Томской области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8799"/>
            <a:ext cx="10515600" cy="434816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23" y="1348591"/>
            <a:ext cx="5670421" cy="89585"/>
          </a:xfrm>
          <a:prstGeom prst="flowChartDelay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703385" y="1606061"/>
            <a:ext cx="10644553" cy="4979802"/>
          </a:xfrm>
          <a:prstGeom prst="rect">
            <a:avLst/>
          </a:prstGeom>
          <a:solidFill>
            <a:srgbClr val="EBDFE9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 smtClean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97523" y="1456736"/>
            <a:ext cx="10656277" cy="51476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2. Вкладка справа «Информация для специалистов»</a:t>
            </a:r>
            <a:endParaRPr lang="ru-RU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97523" y="1438176"/>
            <a:ext cx="10656277" cy="4738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4" name="Стрелка вверх 3"/>
          <p:cNvSpPr/>
          <p:nvPr/>
        </p:nvSpPr>
        <p:spPr>
          <a:xfrm>
            <a:off x="6153150" y="3324225"/>
            <a:ext cx="45719" cy="4571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/>
          <p:nvPr/>
        </p:nvPicPr>
        <p:blipFill rotWithShape="1">
          <a:blip r:embed="rId3"/>
          <a:srcRect t="3943" b="8100"/>
          <a:stretch/>
        </p:blipFill>
        <p:spPr>
          <a:xfrm>
            <a:off x="2703994" y="1828798"/>
            <a:ext cx="7327900" cy="4672500"/>
          </a:xfrm>
          <a:prstGeom prst="rect">
            <a:avLst/>
          </a:prstGeom>
        </p:spPr>
      </p:pic>
      <p:sp>
        <p:nvSpPr>
          <p:cNvPr id="15" name="Стрелка вверх 14"/>
          <p:cNvSpPr/>
          <p:nvPr/>
        </p:nvSpPr>
        <p:spPr>
          <a:xfrm>
            <a:off x="8013700" y="3807569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72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523" y="169522"/>
            <a:ext cx="10650415" cy="119035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Информация об аттестации </a:t>
            </a:r>
            <a:r>
              <a:rPr lang="ru-RU" sz="3200" b="1" dirty="0">
                <a:solidFill>
                  <a:srgbClr val="0070C0"/>
                </a:solidFill>
              </a:rPr>
              <a:t>среднего медицинского </a:t>
            </a:r>
            <a:r>
              <a:rPr lang="ru-RU" sz="3200" b="1" dirty="0" smtClean="0">
                <a:solidFill>
                  <a:srgbClr val="0070C0"/>
                </a:solidFill>
              </a:rPr>
              <a:t>персонала размещена на сайте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 Департамента Томской области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8799"/>
            <a:ext cx="10515600" cy="434816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23" y="1348591"/>
            <a:ext cx="5670421" cy="89585"/>
          </a:xfrm>
          <a:prstGeom prst="flowChartDelay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703385" y="1606061"/>
            <a:ext cx="10644553" cy="4979802"/>
          </a:xfrm>
          <a:prstGeom prst="rect">
            <a:avLst/>
          </a:prstGeom>
          <a:solidFill>
            <a:srgbClr val="EBDFE9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 smtClean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97523" y="1429037"/>
            <a:ext cx="10656277" cy="51476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3. Вкладка справа «Аттестация специалистов»</a:t>
            </a:r>
            <a:endParaRPr lang="ru-RU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97523" y="1438176"/>
            <a:ext cx="10656277" cy="4738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pic>
        <p:nvPicPr>
          <p:cNvPr id="18" name="Рисунок 17"/>
          <p:cNvPicPr/>
          <p:nvPr/>
        </p:nvPicPr>
        <p:blipFill rotWithShape="1">
          <a:blip r:embed="rId3"/>
          <a:srcRect t="4664" b="7897"/>
          <a:stretch/>
        </p:blipFill>
        <p:spPr>
          <a:xfrm>
            <a:off x="2552700" y="2032000"/>
            <a:ext cx="7569200" cy="4367699"/>
          </a:xfrm>
          <a:prstGeom prst="rect">
            <a:avLst/>
          </a:prstGeom>
        </p:spPr>
      </p:pic>
      <p:sp>
        <p:nvSpPr>
          <p:cNvPr id="19" name="Стрелка вверх 18"/>
          <p:cNvSpPr/>
          <p:nvPr/>
        </p:nvSpPr>
        <p:spPr>
          <a:xfrm>
            <a:off x="8086725" y="4091780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65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5101"/>
            <a:ext cx="10515600" cy="116800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Состав координационного комитета территориальной аттестационной комиссии Департамента здравоохранения </a:t>
            </a: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Томской </a:t>
            </a:r>
            <a:r>
              <a:rPr lang="ru-RU" sz="2800" b="1" dirty="0">
                <a:solidFill>
                  <a:srgbClr val="0070C0"/>
                </a:solidFill>
              </a:rPr>
              <a:t>области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33107"/>
            <a:ext cx="5670421" cy="89585"/>
          </a:xfrm>
          <a:prstGeom prst="flowChartDelay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779747919"/>
              </p:ext>
            </p:extLst>
          </p:nvPr>
        </p:nvGraphicFramePr>
        <p:xfrm>
          <a:off x="1026695" y="1532426"/>
          <a:ext cx="10327105" cy="5199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743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523" y="169522"/>
            <a:ext cx="10650415" cy="119035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Информация об аттестации </a:t>
            </a:r>
            <a:r>
              <a:rPr lang="ru-RU" sz="3200" b="1" dirty="0">
                <a:solidFill>
                  <a:srgbClr val="0070C0"/>
                </a:solidFill>
              </a:rPr>
              <a:t>среднего медицинского </a:t>
            </a:r>
            <a:r>
              <a:rPr lang="ru-RU" sz="3200" b="1" dirty="0" smtClean="0">
                <a:solidFill>
                  <a:srgbClr val="0070C0"/>
                </a:solidFill>
              </a:rPr>
              <a:t>персонала размещена на сайте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 Департамента Томской области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8799"/>
            <a:ext cx="10515600" cy="434816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23" y="1348591"/>
            <a:ext cx="5670421" cy="89585"/>
          </a:xfrm>
          <a:prstGeom prst="flowChartDelay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697523" y="1438176"/>
            <a:ext cx="10650415" cy="5147687"/>
          </a:xfrm>
          <a:prstGeom prst="rect">
            <a:avLst/>
          </a:prstGeom>
          <a:solidFill>
            <a:srgbClr val="EBDFE9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4. Вкладка «Информация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о прохождении аттестации с целью получения квалификационной категории по специальности для специалистов с высшим медицинским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образованием по специальности «Управление сестринской деятельностью» и «Сестринское дело» и со средним медицинским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образованием</a:t>
            </a:r>
            <a:endParaRPr lang="ru-RU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97523" y="1438176"/>
            <a:ext cx="10656277" cy="4738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4" name="Стрелка вверх 3"/>
          <p:cNvSpPr/>
          <p:nvPr/>
        </p:nvSpPr>
        <p:spPr>
          <a:xfrm>
            <a:off x="6153150" y="3324225"/>
            <a:ext cx="45719" cy="4571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t="4451" b="8252"/>
          <a:stretch/>
        </p:blipFill>
        <p:spPr>
          <a:xfrm>
            <a:off x="1562099" y="2793999"/>
            <a:ext cx="7839075" cy="3467101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6012344" y="50736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1793875" y="380756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02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1645"/>
            <a:ext cx="10515600" cy="132556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Прием документов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8" y="1646793"/>
            <a:ext cx="10515602" cy="4530170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12419"/>
            <a:ext cx="5670421" cy="89585"/>
          </a:xfrm>
          <a:prstGeom prst="flowChartDelay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838199" y="1602004"/>
            <a:ext cx="10515603" cy="4832051"/>
          </a:xfrm>
          <a:prstGeom prst="rect">
            <a:avLst/>
          </a:prstGeom>
          <a:solidFill>
            <a:srgbClr val="FEFED8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900" b="1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Прием документов на аттестацию специалистов со средним медицинским образованием осуществляет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9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Хныкина Анастасия Владимировна, ведущий специалист отдела кадровой политики </a:t>
            </a:r>
          </a:p>
          <a:p>
            <a:pPr marL="0" indent="0" algn="ctr">
              <a:buNone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вторник с 9.00 до 12.00, среда с 9.00 до 12.00, четверг с 14.00 до 17.00</a:t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900" b="1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Адрес:</a:t>
            </a:r>
            <a:r>
              <a:rPr lang="ru-RU" sz="29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Департамент здравоохранения Томской области, г. Томск, пр. Кирова, 41, </a:t>
            </a:r>
            <a:r>
              <a:rPr lang="ru-RU" sz="2900" dirty="0" err="1" smtClean="0"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каб</a:t>
            </a:r>
            <a:r>
              <a:rPr lang="ru-RU" sz="29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№117</a:t>
            </a:r>
            <a:br>
              <a:rPr lang="ru-RU" sz="29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sz="2900" b="1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Телефон:</a:t>
            </a:r>
            <a:r>
              <a:rPr lang="ru-RU" sz="29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999-101 (добавочный 2814)</a:t>
            </a:r>
            <a:b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sz="2900" b="1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E-</a:t>
            </a:r>
            <a:r>
              <a:rPr lang="ru-RU" sz="2900" b="1" dirty="0" err="1" smtClean="0"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mail</a:t>
            </a:r>
            <a:r>
              <a:rPr lang="ru-RU" sz="2900" b="1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ru-RU" sz="29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ru-RU" sz="2900" u="sng" dirty="0" smtClean="0">
                <a:solidFill>
                  <a:srgbClr val="0000FF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2814@dzato.tomsk.ru</a:t>
            </a:r>
            <a:endParaRPr lang="ru-RU" sz="2900" dirty="0" smtClean="0">
              <a:latin typeface="Calibri Light" panose="020F03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900" dirty="0" smtClean="0">
                <a:latin typeface="Calibri Light" panose="020F0302020204030204" pitchFamily="34" charset="0"/>
              </a:rPr>
              <a:t> </a:t>
            </a:r>
            <a:r>
              <a:rPr lang="ru-RU" sz="2900" b="1" dirty="0" smtClean="0">
                <a:solidFill>
                  <a:srgbClr val="FF0000"/>
                </a:solidFill>
              </a:rPr>
              <a:t>Обратите внимание! </a:t>
            </a:r>
            <a:r>
              <a:rPr lang="ru-RU" sz="2900" b="1" dirty="0" smtClean="0"/>
              <a:t>Документы принимаются в сброшюрованном виде.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67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9342"/>
            <a:ext cx="10515600" cy="132556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Координационный комитет </a:t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</a:rPr>
              <a:t> </a:t>
            </a:r>
            <a:r>
              <a:rPr lang="ru-RU" sz="2700" b="1" dirty="0" smtClean="0">
                <a:solidFill>
                  <a:srgbClr val="0070C0"/>
                </a:solidFill>
              </a:rPr>
              <a:t>Организует </a:t>
            </a:r>
            <a:r>
              <a:rPr lang="ru-RU" sz="2700" b="1" dirty="0">
                <a:solidFill>
                  <a:srgbClr val="0070C0"/>
                </a:solidFill>
              </a:rPr>
              <a:t>деятельность территориальной аттестационной комиссии Департамента здравоохранения Томской </a:t>
            </a:r>
            <a:r>
              <a:rPr lang="ru-RU" sz="2700" b="1" dirty="0" smtClean="0">
                <a:solidFill>
                  <a:srgbClr val="0070C0"/>
                </a:solidFill>
              </a:rPr>
              <a:t>области</a:t>
            </a:r>
            <a:endParaRPr lang="ru-RU" sz="27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3775"/>
          </a:xfrm>
          <a:solidFill>
            <a:srgbClr val="EBDFE9"/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algn="just"/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Букреева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Н.А.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- председатель Томской областной организации Профсоюза работников здравоохранения РФ (по согласованию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Воробьев Ю.О.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– заместитель начальника Департамента здравоохранения Томской области по медицинским вопросам - председатель комитета организации медицинской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помощи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Мартынов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В.А. 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- заместитель начальника Департамента здравоохранения Томской области – первый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заместитель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Букинич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Т.С.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- председатель комитета организации лекарственного обеспечения Департамента здравоохранения Томской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области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Мануйлова Л.В.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– начальник отдела организации педиатрической и акушерско-гинекологической помощи комитета организации медицинской помощи Департамента здравоохранения Томской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области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Музеник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А.Ю.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- председатель Ассоциации «Медицинская Палата Томской области»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Хныкина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А.В.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- ведущий специалист отдела кадровой политики комитета организационно-кадровой работы Департамента здравоохранения Томской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области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27020"/>
            <a:ext cx="5670421" cy="89585"/>
          </a:xfrm>
          <a:prstGeom prst="flowChartDelay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53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1645"/>
            <a:ext cx="10515600" cy="132556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Экспертные группы</a:t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(две большие группы)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12419"/>
            <a:ext cx="5670421" cy="89585"/>
          </a:xfrm>
          <a:prstGeom prst="flowChartDelay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rgbClr val="3399FF"/>
            </a:solidFill>
          </a:ln>
        </p:spPr>
        <p:txBody>
          <a:bodyPr numCol="2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по аттестации специалистов с высшим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медицинским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(за исключением специальностей «Управление сестринской деятельностью» и «Сестринское дело»),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высшим профессиональным (немедицинским) образованием, с высшим и средним фармацевтическим образованием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по аттестации специалистов с высшим медицинским образованием по специальностям «Управление сестринской деятельностью» и «Сестринское дело» и со средним медицинским образованием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8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223" y="157071"/>
            <a:ext cx="10515600" cy="132556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Проведение аттестации</a:t>
            </a:r>
            <a:endParaRPr lang="ru-RU" sz="4000" b="1" dirty="0">
              <a:solidFill>
                <a:srgbClr val="0070C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5676273"/>
              </p:ext>
            </p:extLst>
          </p:nvPr>
        </p:nvGraphicFramePr>
        <p:xfrm>
          <a:off x="943708" y="1527427"/>
          <a:ext cx="10883900" cy="5188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23" y="1437842"/>
            <a:ext cx="5670421" cy="89585"/>
          </a:xfrm>
          <a:prstGeom prst="flowChartDelay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9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815" y="169522"/>
            <a:ext cx="10832123" cy="60228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Проведение аттестации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38177"/>
            <a:ext cx="10474569" cy="531557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15" y="733209"/>
            <a:ext cx="5670421" cy="89585"/>
          </a:xfrm>
          <a:prstGeom prst="flowChartDelay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509953" y="810046"/>
            <a:ext cx="10911254" cy="59437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 smtClean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9953" y="771807"/>
            <a:ext cx="10802815" cy="5981941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 lvl="0" algn="just">
              <a:buChar char="•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документы, поступившие в территориальную аттестационную комиссию Департамента здравоохранения Томской области, регистрируются, проверяются, определяется Экспертная группа для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проведения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аттестации и направляются председателю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Экспертной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группы через секретаря Экспертной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группы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just"/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just">
              <a:buChar char="•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документы, поступившие в Экспертную группу, рассматриваются, утверждается заключение на отчет и назначается дата проведения  аттестации и тестового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контроля</a:t>
            </a:r>
          </a:p>
          <a:p>
            <a:pPr lvl="0" algn="just">
              <a:buChar char="•"/>
            </a:pP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just" rtl="0">
              <a:buChar char="•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аттестация проходит в форме собеседования по теоретическим и практическим вопросам согласно графику работы экспертных групп по аттестации специалистов (не реже одного раза в квартал), чтобы не нарушать сроки проведения аттестации</a:t>
            </a:r>
          </a:p>
          <a:p>
            <a:pPr lvl="0" algn="just" rtl="0">
              <a:buChar char="•"/>
            </a:pP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just" rtl="0">
              <a:buChar char="•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решение экспертной группы оформляется соответствующим протоколом, который подписывается всеми членами экспертной группы, присутствующими на заседании  </a:t>
            </a:r>
          </a:p>
          <a:p>
            <a:pPr lvl="0" algn="just" rtl="0">
              <a:buChar char="•"/>
            </a:pP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Tx/>
              <a:buChar char="•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днем присвоения квалификационной категории является день подписания протокола экспертной группы</a:t>
            </a:r>
          </a:p>
          <a:p>
            <a:pPr algn="just">
              <a:buFontTx/>
              <a:buChar char="•"/>
            </a:pP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just">
              <a:buChar char="•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на основании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протокола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Экспертной группы ведущим специалистом отдела кадровой политики Хныкиной Анастасией Владимировной оформляется выписка в двух экземплярах, один из которых выдается специалисту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54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1645"/>
            <a:ext cx="10515600" cy="132556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Перечень документов для предоставления в территориальную аттестационную комиссию Департамента здравоохранения Томской </a:t>
            </a:r>
            <a:r>
              <a:rPr lang="ru-RU" sz="3200" b="1" dirty="0" smtClean="0">
                <a:solidFill>
                  <a:srgbClr val="0070C0"/>
                </a:solidFill>
              </a:rPr>
              <a:t>области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32157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12419"/>
            <a:ext cx="5670421" cy="89585"/>
          </a:xfrm>
          <a:prstGeom prst="flowChartDelay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710214" y="1873188"/>
            <a:ext cx="10643587" cy="4735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Заявление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(форма вложена в раздел «Аттестация специалистов»)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Аттестационный лист специалиста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(форма вложена в раздел «Аттестация специалистов»)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Отчёт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Копии документов об образовании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Выписка из трудовой книжки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 (или) сведения о трудовой деятельности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Копия документа, подтверждающего факт изменения фамилии, имени, отчества (в случае изменения фамилии, имени, отчества) (при наличии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ru-RU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Копия документа о присвоении имеющейся квалификационной категории (при наличии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ru-RU" b="1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12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3554</TotalTime>
  <Words>3003</Words>
  <Application>Microsoft Office PowerPoint</Application>
  <PresentationFormat>Широкоэкранный</PresentationFormat>
  <Paragraphs>320</Paragraphs>
  <Slides>41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8" baseType="lpstr">
      <vt:lpstr>Arial</vt:lpstr>
      <vt:lpstr>Calibri</vt:lpstr>
      <vt:lpstr>Calibri Light</vt:lpstr>
      <vt:lpstr>Courier New</vt:lpstr>
      <vt:lpstr>PT Astra Serif</vt:lpstr>
      <vt:lpstr>Times New Roman</vt:lpstr>
      <vt:lpstr>Тема Office</vt:lpstr>
      <vt:lpstr>Организация  аттестации специалистов  с высшим медицинским образованием по специальности «Управление сестринской деятельностью» и «Сестринское дело» и специалистов со средним медицинским образованием</vt:lpstr>
      <vt:lpstr>Нормативные документы</vt:lpstr>
      <vt:lpstr>Структура территориальной аттестационной комиссии Департамента здравоохранения Томской области</vt:lpstr>
      <vt:lpstr>Состав координационного комитета территориальной аттестационной комиссии Департамента здравоохранения  Томской области</vt:lpstr>
      <vt:lpstr>Координационный комитет   Организует деятельность территориальной аттестационной комиссии Департамента здравоохранения Томской области</vt:lpstr>
      <vt:lpstr>Экспертные группы (две большие группы)</vt:lpstr>
      <vt:lpstr>Проведение аттестации</vt:lpstr>
      <vt:lpstr>Проведение аттестации</vt:lpstr>
      <vt:lpstr>Перечень документов для предоставления в территориальную аттестационную комиссию Департамента здравоохранения Томской области</vt:lpstr>
      <vt:lpstr>Документы предоставляются                                                         для регистрации и проверки в территориальную аттестационную комиссию Департамента здравоохранения Томской области</vt:lpstr>
      <vt:lpstr> 1. Заявление (шрифт PT Astra Serif) </vt:lpstr>
      <vt:lpstr> Заявление  оформление  </vt:lpstr>
      <vt:lpstr>Заявление (оформление)</vt:lpstr>
      <vt:lpstr>Сведения, которые отражены в п.п. 1, 2, 3, 4  аттестационного листа </vt:lpstr>
      <vt:lpstr>Аттестационный лист специалиста</vt:lpstr>
      <vt:lpstr>Проведение аттестации</vt:lpstr>
      <vt:lpstr>Отчет  титульный лист  (образец вложен в раздел «Аттестация специалистов»)</vt:lpstr>
      <vt:lpstr>4. Копии документов</vt:lpstr>
      <vt:lpstr>5. Сведения о трудовой деятельности</vt:lpstr>
      <vt:lpstr>Документы, зарегистрированные в территориальной аттестационной комиссии  Департамента здравоохранения Томской области, передаются секретарю экспертной группы по специальности для дальнейшей работы</vt:lpstr>
      <vt:lpstr>Экспертная группа состоит (п.22)</vt:lpstr>
      <vt:lpstr>Основные функции членов экспертных групп</vt:lpstr>
      <vt:lpstr>График работы экспертных групп по аттестации специалистов со средним медицинским образованием</vt:lpstr>
      <vt:lpstr>Оценка отчета экспертом     (отчет лично подписан специалистом, согласован с руководителем организации и заверен печатью организации)</vt:lpstr>
      <vt:lpstr>Рекомендации по написанию заключения  на отчет специалиста</vt:lpstr>
      <vt:lpstr>Тестовый контроль знаний специалистов проводится с учетом специальности или должности специалиста, претендующего на получение квалификационной категории, с использованием тестовых заданий, комплектуемых для каждого автоматически из единой базы оценочных средств, размещенной на сайте Методического центра аккредитации специалистов https://fmza.ru/.</vt:lpstr>
      <vt:lpstr>Специалист, претендующий на получение высшей квалификационной категории, должен:</vt:lpstr>
      <vt:lpstr>Специалист, претендующий на получение первой квалификационной категории, должен:</vt:lpstr>
      <vt:lpstr>Специалист, претендующий на получение второй квалификационной категории, должен:</vt:lpstr>
      <vt:lpstr>Решение Экспертной группы о присвоении или об отказе в присвоении квалификационной категории оформляется протоколом и заносится в аттестационный лист ответственным секретарем Экспертной группы (п.50)</vt:lpstr>
      <vt:lpstr>Протокол Лист 1</vt:lpstr>
      <vt:lpstr>Протокол Лист 2</vt:lpstr>
      <vt:lpstr>Протокол Лист 2 (продолжение)</vt:lpstr>
      <vt:lpstr>Протокол Лист 3</vt:lpstr>
      <vt:lpstr>Заполнение аттестационного листа секретарем</vt:lpstr>
      <vt:lpstr>Консультации по вопросам аттестации среднего медицинского персонала </vt:lpstr>
      <vt:lpstr>Информация об аттестации среднего медицинского персонала размещена на сайте  Департамента Томской области </vt:lpstr>
      <vt:lpstr>Информация об аттестации среднего медицинского персонала размещена на сайте  Департамента здравоохранения Томской области </vt:lpstr>
      <vt:lpstr>Информация об аттестации среднего медицинского персонала размещена на сайте  Департамента Томской области </vt:lpstr>
      <vt:lpstr>Информация об аттестации среднего медицинского персонала размещена на сайте  Департамента Томской области </vt:lpstr>
      <vt:lpstr>Прием документов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 аттестации специалистов  со средним медицинским образованием</dc:title>
  <dc:creator>Анастасия Владимировна Хныкина</dc:creator>
  <cp:lastModifiedBy>Анастасия Владимировна Хныкина</cp:lastModifiedBy>
  <cp:revision>172</cp:revision>
  <dcterms:created xsi:type="dcterms:W3CDTF">2024-02-06T00:14:44Z</dcterms:created>
  <dcterms:modified xsi:type="dcterms:W3CDTF">2024-02-22T02:35:29Z</dcterms:modified>
</cp:coreProperties>
</file>